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iagrams/data1.xml" ContentType="application/vnd.openxmlformats-officedocument.drawingml.diagramData+xml"/>
  <Override PartName="/ppt/presentation.xml" ContentType="application/vnd.openxmlformats-officedocument.presentationml.presentation.main+xml"/>
  <Override PartName="/ppt/slides/slide10.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charts/chart3.xml" ContentType="application/vnd.openxmlformats-officedocument.drawingml.chart+xml"/>
  <Override PartName="/ppt/charts/chart4.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theme/theme2.xml" ContentType="application/vnd.openxmlformats-officedocument.theme+xml"/>
  <Override PartName="/ppt/charts/chart5.xml" ContentType="application/vnd.openxmlformats-officedocument.drawingml.char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notesMasterIdLst>
    <p:notesMasterId r:id="rId12"/>
  </p:notesMasterIdLst>
  <p:sldIdLst>
    <p:sldId id="256" r:id="rId2"/>
    <p:sldId id="257" r:id="rId3"/>
    <p:sldId id="262" r:id="rId4"/>
    <p:sldId id="264" r:id="rId5"/>
    <p:sldId id="258" r:id="rId6"/>
    <p:sldId id="259" r:id="rId7"/>
    <p:sldId id="260" r:id="rId8"/>
    <p:sldId id="261" r:id="rId9"/>
    <p:sldId id="263"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0586" autoAdjust="0"/>
  </p:normalViewPr>
  <p:slideViewPr>
    <p:cSldViewPr snapToGrid="0" snapToObjects="1">
      <p:cViewPr varScale="1">
        <p:scale>
          <a:sx n="74" d="100"/>
          <a:sy n="74" d="100"/>
        </p:scale>
        <p:origin x="-108" y="-3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Users\allan\Downloads\CT%2520pilot%2520initial%2520data.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2007_Workbook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5.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2007_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scatterChart>
        <c:scatterStyle val="lineMarker"/>
        <c:ser>
          <c:idx val="0"/>
          <c:order val="0"/>
          <c:spPr>
            <a:ln w="25400">
              <a:noFill/>
            </a:ln>
            <a:effectLst/>
          </c:spPr>
          <c:marker>
            <c:symbol val="circle"/>
            <c:size val="4"/>
            <c:spPr>
              <a:solidFill>
                <a:srgbClr val="0070C0"/>
              </a:solidFill>
              <a:ln w="9525" cap="flat" cmpd="sng" algn="ctr">
                <a:solidFill>
                  <a:srgbClr val="0070C0"/>
                </a:solidFill>
                <a:round/>
              </a:ln>
              <a:effectLst/>
            </c:spPr>
          </c:marker>
          <c:yVal>
            <c:numRef>
              <c:f>Sheet4!$A$1:$A$25</c:f>
              <c:numCache>
                <c:formatCode>0.00</c:formatCode>
                <c:ptCount val="25"/>
                <c:pt idx="1">
                  <c:v>14</c:v>
                </c:pt>
                <c:pt idx="2">
                  <c:v>34</c:v>
                </c:pt>
                <c:pt idx="3">
                  <c:v>13</c:v>
                </c:pt>
                <c:pt idx="4">
                  <c:v>14</c:v>
                </c:pt>
                <c:pt idx="5">
                  <c:v>5</c:v>
                </c:pt>
                <c:pt idx="6">
                  <c:v>28</c:v>
                </c:pt>
                <c:pt idx="7">
                  <c:v>15</c:v>
                </c:pt>
                <c:pt idx="8">
                  <c:v>15</c:v>
                </c:pt>
                <c:pt idx="9">
                  <c:v>15</c:v>
                </c:pt>
                <c:pt idx="10">
                  <c:v>21</c:v>
                </c:pt>
                <c:pt idx="11">
                  <c:v>14</c:v>
                </c:pt>
                <c:pt idx="12">
                  <c:v>18</c:v>
                </c:pt>
                <c:pt idx="13">
                  <c:v>18</c:v>
                </c:pt>
                <c:pt idx="14">
                  <c:v>21</c:v>
                </c:pt>
                <c:pt idx="16">
                  <c:v>25</c:v>
                </c:pt>
                <c:pt idx="17">
                  <c:v>25</c:v>
                </c:pt>
                <c:pt idx="18">
                  <c:v>21</c:v>
                </c:pt>
                <c:pt idx="19">
                  <c:v>2</c:v>
                </c:pt>
                <c:pt idx="20">
                  <c:v>47</c:v>
                </c:pt>
                <c:pt idx="21">
                  <c:v>12</c:v>
                </c:pt>
                <c:pt idx="22">
                  <c:v>16</c:v>
                </c:pt>
                <c:pt idx="23">
                  <c:v>31</c:v>
                </c:pt>
                <c:pt idx="24">
                  <c:v>14</c:v>
                </c:pt>
              </c:numCache>
            </c:numRef>
          </c:yVal>
          <c:extLst xmlns:c16r2="http://schemas.microsoft.com/office/drawing/2015/06/chart">
            <c:ext xmlns:c16="http://schemas.microsoft.com/office/drawing/2014/chart" uri="{C3380CC4-5D6E-409C-BE32-E72D297353CC}">
              <c16:uniqueId val="{00000000-6920-8A48-8316-B22D38A85D90}"/>
            </c:ext>
          </c:extLst>
        </c:ser>
        <c:axId val="98114560"/>
        <c:axId val="52646272"/>
      </c:scatterChart>
      <c:valAx>
        <c:axId val="98114560"/>
        <c:scaling>
          <c:orientation val="minMax"/>
        </c:scaling>
        <c:delete val="1"/>
        <c:axPos val="b"/>
        <c:majorGridlines>
          <c:spPr>
            <a:ln w="9525" cap="flat" cmpd="sng" algn="ctr">
              <a:solidFill>
                <a:schemeClr val="dk1">
                  <a:lumMod val="15000"/>
                  <a:lumOff val="85000"/>
                </a:schemeClr>
              </a:solidFill>
              <a:round/>
            </a:ln>
            <a:effectLst/>
          </c:spPr>
        </c:majorGridlines>
        <c:majorTickMark val="none"/>
        <c:tickLblPos val="none"/>
        <c:crossAx val="52646272"/>
        <c:crosses val="autoZero"/>
        <c:crossBetween val="midCat"/>
      </c:valAx>
      <c:valAx>
        <c:axId val="52646272"/>
        <c:scaling>
          <c:orientation val="minMax"/>
        </c:scaling>
        <c:axPos val="l"/>
        <c:majorGridlines>
          <c:spPr>
            <a:ln w="9525" cap="flat" cmpd="sng" algn="ctr">
              <a:solidFill>
                <a:schemeClr val="dk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50000"/>
                    <a:lumOff val="50000"/>
                  </a:schemeClr>
                </a:solidFill>
                <a:latin typeface="+mn-lt"/>
                <a:ea typeface="+mn-ea"/>
                <a:cs typeface="+mn-cs"/>
              </a:defRPr>
            </a:pPr>
            <a:endParaRPr lang="en-US"/>
          </a:p>
        </c:txPr>
        <c:crossAx val="98114560"/>
        <c:crosses val="autoZero"/>
        <c:crossBetween val="midCat"/>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100000">
          <a:schemeClr val="lt1">
            <a:lumMod val="95000"/>
          </a:schemeClr>
        </a:gs>
        <a:gs pos="43000">
          <a:schemeClr val="lt1"/>
        </a:gs>
      </a:gsLst>
      <a:path path="circle">
        <a:fillToRect l="50000" t="50000" r="50000" b="50000"/>
      </a:path>
      <a:tileRect/>
    </a:gradFill>
    <a:ln w="9525" cap="flat" cmpd="sng" algn="ctr">
      <a:solidFill>
        <a:schemeClr val="dk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autoTitleDeleted val="1"/>
    <c:plotArea>
      <c:layout/>
      <c:barChart>
        <c:barDir val="col"/>
        <c:grouping val="clustered"/>
        <c:ser>
          <c:idx val="0"/>
          <c:order val="0"/>
          <c:tx>
            <c:strRef>
              <c:f>Sheet1!$B$1</c:f>
              <c:strCache>
                <c:ptCount val="1"/>
                <c:pt idx="0">
                  <c:v>Male</c:v>
                </c:pt>
              </c:strCache>
            </c:strRef>
          </c:tx>
          <c:spPr>
            <a:solidFill>
              <a:schemeClr val="accent1"/>
            </a:solidFill>
            <a:ln>
              <a:noFill/>
            </a:ln>
            <a:effectLst/>
          </c:spPr>
          <c:cat>
            <c:strRef>
              <c:f>Sheet1!$A$2:$A$9</c:f>
              <c:strCache>
                <c:ptCount val="8"/>
                <c:pt idx="0">
                  <c:v>&lt;50</c:v>
                </c:pt>
                <c:pt idx="1">
                  <c:v>50-55</c:v>
                </c:pt>
                <c:pt idx="2">
                  <c:v>56-60</c:v>
                </c:pt>
                <c:pt idx="3">
                  <c:v>61-65</c:v>
                </c:pt>
                <c:pt idx="4">
                  <c:v>66-70</c:v>
                </c:pt>
                <c:pt idx="5">
                  <c:v>71-75</c:v>
                </c:pt>
                <c:pt idx="6">
                  <c:v>76-80</c:v>
                </c:pt>
                <c:pt idx="7">
                  <c:v>81-85</c:v>
                </c:pt>
              </c:strCache>
            </c:strRef>
          </c:cat>
          <c:val>
            <c:numRef>
              <c:f>Sheet1!$B$2:$B$9</c:f>
              <c:numCache>
                <c:formatCode>General</c:formatCode>
                <c:ptCount val="8"/>
                <c:pt idx="0">
                  <c:v>1</c:v>
                </c:pt>
                <c:pt idx="1">
                  <c:v>1</c:v>
                </c:pt>
                <c:pt idx="2">
                  <c:v>0</c:v>
                </c:pt>
                <c:pt idx="3">
                  <c:v>2</c:v>
                </c:pt>
                <c:pt idx="4">
                  <c:v>4</c:v>
                </c:pt>
                <c:pt idx="5">
                  <c:v>1</c:v>
                </c:pt>
                <c:pt idx="6">
                  <c:v>2</c:v>
                </c:pt>
                <c:pt idx="7">
                  <c:v>2</c:v>
                </c:pt>
              </c:numCache>
            </c:numRef>
          </c:val>
          <c:extLst xmlns:c16r2="http://schemas.microsoft.com/office/drawing/2015/06/chart">
            <c:ext xmlns:c16="http://schemas.microsoft.com/office/drawing/2014/chart" uri="{C3380CC4-5D6E-409C-BE32-E72D297353CC}">
              <c16:uniqueId val="{00000000-75E6-664B-A578-20E20C2B6A29}"/>
            </c:ext>
          </c:extLst>
        </c:ser>
        <c:ser>
          <c:idx val="1"/>
          <c:order val="1"/>
          <c:tx>
            <c:strRef>
              <c:f>Sheet1!$C$1</c:f>
              <c:strCache>
                <c:ptCount val="1"/>
                <c:pt idx="0">
                  <c:v>Female</c:v>
                </c:pt>
              </c:strCache>
            </c:strRef>
          </c:tx>
          <c:spPr>
            <a:solidFill>
              <a:schemeClr val="accent2"/>
            </a:solidFill>
            <a:ln>
              <a:noFill/>
            </a:ln>
            <a:effectLst/>
          </c:spPr>
          <c:cat>
            <c:strRef>
              <c:f>Sheet1!$A$2:$A$9</c:f>
              <c:strCache>
                <c:ptCount val="8"/>
                <c:pt idx="0">
                  <c:v>&lt;50</c:v>
                </c:pt>
                <c:pt idx="1">
                  <c:v>50-55</c:v>
                </c:pt>
                <c:pt idx="2">
                  <c:v>56-60</c:v>
                </c:pt>
                <c:pt idx="3">
                  <c:v>61-65</c:v>
                </c:pt>
                <c:pt idx="4">
                  <c:v>66-70</c:v>
                </c:pt>
                <c:pt idx="5">
                  <c:v>71-75</c:v>
                </c:pt>
                <c:pt idx="6">
                  <c:v>76-80</c:v>
                </c:pt>
                <c:pt idx="7">
                  <c:v>81-85</c:v>
                </c:pt>
              </c:strCache>
            </c:strRef>
          </c:cat>
          <c:val>
            <c:numRef>
              <c:f>Sheet1!$C$2:$C$9</c:f>
              <c:numCache>
                <c:formatCode>General</c:formatCode>
                <c:ptCount val="8"/>
                <c:pt idx="0">
                  <c:v>0</c:v>
                </c:pt>
                <c:pt idx="1">
                  <c:v>1</c:v>
                </c:pt>
                <c:pt idx="2">
                  <c:v>3</c:v>
                </c:pt>
                <c:pt idx="3">
                  <c:v>1</c:v>
                </c:pt>
                <c:pt idx="4">
                  <c:v>2</c:v>
                </c:pt>
                <c:pt idx="5">
                  <c:v>2</c:v>
                </c:pt>
                <c:pt idx="6">
                  <c:v>0</c:v>
                </c:pt>
                <c:pt idx="7">
                  <c:v>2</c:v>
                </c:pt>
              </c:numCache>
            </c:numRef>
          </c:val>
          <c:extLst xmlns:c16r2="http://schemas.microsoft.com/office/drawing/2015/06/chart">
            <c:ext xmlns:c16="http://schemas.microsoft.com/office/drawing/2014/chart" uri="{C3380CC4-5D6E-409C-BE32-E72D297353CC}">
              <c16:uniqueId val="{00000001-75E6-664B-A578-20E20C2B6A29}"/>
            </c:ext>
          </c:extLst>
        </c:ser>
        <c:gapWidth val="219"/>
        <c:overlap val="-27"/>
        <c:axId val="61261696"/>
        <c:axId val="61263232"/>
      </c:barChart>
      <c:catAx>
        <c:axId val="6126169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263232"/>
        <c:crosses val="autoZero"/>
        <c:auto val="1"/>
        <c:lblAlgn val="ctr"/>
        <c:lblOffset val="100"/>
      </c:catAx>
      <c:valAx>
        <c:axId val="6126323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26169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tx1">
        <a:lumMod val="65000"/>
      </a:schemeClr>
    </a:solid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pieChart>
        <c:varyColors val="1"/>
        <c:ser>
          <c:idx val="0"/>
          <c:order val="0"/>
          <c:tx>
            <c:strRef>
              <c:f>Sheet1!$B$1</c:f>
              <c:strCache>
                <c:ptCount val="1"/>
                <c:pt idx="0">
                  <c:v>Scans</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0-1B42-2F47-A819-36F15336EDCE}"/>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1B42-2F47-A819-36F15336EDCE}"/>
              </c:ext>
            </c:extLst>
          </c:dPt>
          <c:cat>
            <c:strRef>
              <c:f>Sheet1!$A$2:$A$3</c:f>
              <c:strCache>
                <c:ptCount val="2"/>
                <c:pt idx="0">
                  <c:v>Positive</c:v>
                </c:pt>
                <c:pt idx="1">
                  <c:v>Negative</c:v>
                </c:pt>
              </c:strCache>
            </c:strRef>
          </c:cat>
          <c:val>
            <c:numRef>
              <c:f>Sheet1!$B$2:$B$3</c:f>
              <c:numCache>
                <c:formatCode>General</c:formatCode>
                <c:ptCount val="2"/>
                <c:pt idx="0">
                  <c:v>5</c:v>
                </c:pt>
                <c:pt idx="1">
                  <c:v>20</c:v>
                </c:pt>
              </c:numCache>
            </c:numRef>
          </c:val>
          <c:extLst xmlns:c16r2="http://schemas.microsoft.com/office/drawing/2015/06/chart">
            <c:ext xmlns:c16="http://schemas.microsoft.com/office/drawing/2014/chart" uri="{C3380CC4-5D6E-409C-BE32-E72D297353CC}">
              <c16:uniqueId val="{00000000-A94D-AE4C-98B8-1F64E37B4077}"/>
            </c:ext>
          </c:extLst>
        </c:ser>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pieChart>
        <c:varyColors val="1"/>
        <c:ser>
          <c:idx val="0"/>
          <c:order val="0"/>
          <c:tx>
            <c:strRef>
              <c:f>Sheet1!$B$1</c:f>
              <c:strCache>
                <c:ptCount val="1"/>
                <c:pt idx="0">
                  <c:v>Scans</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C834-2F45-9D2D-2D52A9142E45}"/>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C834-2F45-9D2D-2D52A9142E45}"/>
              </c:ext>
            </c:extLst>
          </c:dPt>
          <c:cat>
            <c:strRef>
              <c:f>Sheet1!$A$2:$A$3</c:f>
              <c:strCache>
                <c:ptCount val="2"/>
                <c:pt idx="0">
                  <c:v>Positive</c:v>
                </c:pt>
                <c:pt idx="1">
                  <c:v>Negative</c:v>
                </c:pt>
              </c:strCache>
            </c:strRef>
          </c:cat>
          <c:val>
            <c:numRef>
              <c:f>Sheet1!$B$2:$B$3</c:f>
              <c:numCache>
                <c:formatCode>General</c:formatCode>
                <c:ptCount val="2"/>
                <c:pt idx="0">
                  <c:v>3</c:v>
                </c:pt>
                <c:pt idx="1">
                  <c:v>17</c:v>
                </c:pt>
              </c:numCache>
            </c:numRef>
          </c:val>
          <c:extLst xmlns:c16r2="http://schemas.microsoft.com/office/drawing/2015/06/chart">
            <c:ext xmlns:c16="http://schemas.microsoft.com/office/drawing/2014/chart" uri="{C3380CC4-5D6E-409C-BE32-E72D297353CC}">
              <c16:uniqueId val="{00000004-C834-2F45-9D2D-2D52A9142E45}"/>
            </c:ext>
          </c:extLst>
        </c:ser>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Referrals to secondary</a:t>
            </a:r>
            <a:r>
              <a:rPr lang="en-GB" baseline="0" dirty="0"/>
              <a:t> care</a:t>
            </a:r>
            <a:endParaRPr lang="en-GB" dirty="0"/>
          </a:p>
        </c:rich>
      </c:tx>
      <c:layout/>
      <c:spPr>
        <a:noFill/>
        <a:ln>
          <a:noFill/>
        </a:ln>
        <a:effectLst/>
      </c:spPr>
    </c:title>
    <c:plotArea>
      <c:layout/>
      <c:pieChart>
        <c:varyColors val="1"/>
        <c:ser>
          <c:idx val="0"/>
          <c:order val="0"/>
          <c:tx>
            <c:strRef>
              <c:f>Sheet1!$B$1</c:f>
              <c:strCache>
                <c:ptCount val="1"/>
                <c:pt idx="0">
                  <c:v>Referrals</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BE21-8148-A0A8-148451FB4417}"/>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BE21-8148-A0A8-148451FB4417}"/>
              </c:ext>
            </c:extLst>
          </c:dPt>
          <c:cat>
            <c:strRef>
              <c:f>Sheet1!$A$2:$A$3</c:f>
              <c:strCache>
                <c:ptCount val="2"/>
                <c:pt idx="0">
                  <c:v>Referred</c:v>
                </c:pt>
                <c:pt idx="1">
                  <c:v>Not Referred</c:v>
                </c:pt>
              </c:strCache>
            </c:strRef>
          </c:cat>
          <c:val>
            <c:numRef>
              <c:f>Sheet1!$B$2:$B$3</c:f>
              <c:numCache>
                <c:formatCode>General</c:formatCode>
                <c:ptCount val="2"/>
                <c:pt idx="0">
                  <c:v>20</c:v>
                </c:pt>
                <c:pt idx="1">
                  <c:v>5</c:v>
                </c:pt>
              </c:numCache>
            </c:numRef>
          </c:val>
          <c:extLst xmlns:c16r2="http://schemas.microsoft.com/office/drawing/2015/06/chart">
            <c:ext xmlns:c16="http://schemas.microsoft.com/office/drawing/2014/chart" uri="{C3380CC4-5D6E-409C-BE32-E72D297353CC}">
              <c16:uniqueId val="{00000000-F225-3246-9DD6-2C7504F598C8}"/>
            </c:ext>
          </c:extLst>
        </c:ser>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8CD101-BB97-4E0B-A506-F7A347FFD148}"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GB"/>
        </a:p>
      </dgm:t>
    </dgm:pt>
    <dgm:pt modelId="{8467FD8A-F2EF-41F4-A278-426E9B4A5548}">
      <dgm:prSet phldrT="[Text]"/>
      <dgm:spPr/>
      <dgm:t>
        <a:bodyPr/>
        <a:lstStyle/>
        <a:p>
          <a:r>
            <a:rPr lang="en-GB" dirty="0"/>
            <a:t>25 Patients scanned</a:t>
          </a:r>
        </a:p>
      </dgm:t>
    </dgm:pt>
    <dgm:pt modelId="{4EB0434B-24E8-46F8-9628-1FE61B045CAF}" type="parTrans" cxnId="{4E9D36D9-2D54-4871-904C-6723E3EDEDFA}">
      <dgm:prSet/>
      <dgm:spPr/>
      <dgm:t>
        <a:bodyPr/>
        <a:lstStyle/>
        <a:p>
          <a:endParaRPr lang="en-GB"/>
        </a:p>
      </dgm:t>
    </dgm:pt>
    <dgm:pt modelId="{F9CEFFC3-A599-4F30-8457-279EFA65BF88}" type="sibTrans" cxnId="{4E9D36D9-2D54-4871-904C-6723E3EDEDFA}">
      <dgm:prSet/>
      <dgm:spPr/>
      <dgm:t>
        <a:bodyPr/>
        <a:lstStyle/>
        <a:p>
          <a:endParaRPr lang="en-GB"/>
        </a:p>
      </dgm:t>
    </dgm:pt>
    <dgm:pt modelId="{07771724-7DFF-458F-B8CA-6A8BF188790A}">
      <dgm:prSet phldrT="[Text]"/>
      <dgm:spPr/>
      <dgm:t>
        <a:bodyPr/>
        <a:lstStyle/>
        <a:p>
          <a:r>
            <a:rPr lang="en-GB" dirty="0" smtClean="0"/>
            <a:t>6 </a:t>
          </a:r>
          <a:r>
            <a:rPr lang="en-GB" dirty="0"/>
            <a:t>Cancer</a:t>
          </a:r>
        </a:p>
      </dgm:t>
    </dgm:pt>
    <dgm:pt modelId="{2F17ACDC-B8E4-4914-8E29-68359EEDE5A5}" type="parTrans" cxnId="{20C9F0FE-2CC2-474B-8119-DDDA0AA3C1F5}">
      <dgm:prSet/>
      <dgm:spPr/>
      <dgm:t>
        <a:bodyPr/>
        <a:lstStyle/>
        <a:p>
          <a:endParaRPr lang="en-GB"/>
        </a:p>
      </dgm:t>
    </dgm:pt>
    <dgm:pt modelId="{BC1904BD-5B36-4662-A9D7-4660B30724B7}" type="sibTrans" cxnId="{20C9F0FE-2CC2-474B-8119-DDDA0AA3C1F5}">
      <dgm:prSet/>
      <dgm:spPr/>
      <dgm:t>
        <a:bodyPr/>
        <a:lstStyle/>
        <a:p>
          <a:endParaRPr lang="en-GB"/>
        </a:p>
      </dgm:t>
    </dgm:pt>
    <dgm:pt modelId="{BD888C01-6D96-458C-9E6B-12E16E3E0C40}">
      <dgm:prSet phldrT="[Text]"/>
      <dgm:spPr/>
      <dgm:t>
        <a:bodyPr/>
        <a:lstStyle/>
        <a:p>
          <a:r>
            <a:rPr lang="en-GB" dirty="0" smtClean="0"/>
            <a:t>18 </a:t>
          </a:r>
          <a:r>
            <a:rPr lang="en-GB" dirty="0"/>
            <a:t>No cancer</a:t>
          </a:r>
        </a:p>
      </dgm:t>
    </dgm:pt>
    <dgm:pt modelId="{3A5B5185-32CF-44D9-8966-4566E3FC4C78}" type="parTrans" cxnId="{AC7E54A9-D688-4000-B278-1FBF4F94CB89}">
      <dgm:prSet/>
      <dgm:spPr/>
      <dgm:t>
        <a:bodyPr/>
        <a:lstStyle/>
        <a:p>
          <a:endParaRPr lang="en-GB"/>
        </a:p>
      </dgm:t>
    </dgm:pt>
    <dgm:pt modelId="{250E40C5-76A0-4BB0-9103-338E5D7CEB94}" type="sibTrans" cxnId="{AC7E54A9-D688-4000-B278-1FBF4F94CB89}">
      <dgm:prSet/>
      <dgm:spPr/>
      <dgm:t>
        <a:bodyPr/>
        <a:lstStyle/>
        <a:p>
          <a:endParaRPr lang="en-GB"/>
        </a:p>
      </dgm:t>
    </dgm:pt>
    <dgm:pt modelId="{79D71B7C-3BE6-482A-BEB0-E826CB93CC6D}">
      <dgm:prSet phldrT="[Text]"/>
      <dgm:spPr/>
      <dgm:t>
        <a:bodyPr/>
        <a:lstStyle/>
        <a:p>
          <a:r>
            <a:rPr lang="en-GB" dirty="0" smtClean="0"/>
            <a:t>13 </a:t>
          </a:r>
          <a:r>
            <a:rPr lang="en-GB" dirty="0"/>
            <a:t>Referred to secondary care</a:t>
          </a:r>
        </a:p>
      </dgm:t>
    </dgm:pt>
    <dgm:pt modelId="{7A8C2059-9DAE-4E10-A39D-E19F10753418}" type="parTrans" cxnId="{11EC9900-2E63-4390-AF54-D80BD007D3F1}">
      <dgm:prSet/>
      <dgm:spPr/>
      <dgm:t>
        <a:bodyPr/>
        <a:lstStyle/>
        <a:p>
          <a:endParaRPr lang="en-GB"/>
        </a:p>
      </dgm:t>
    </dgm:pt>
    <dgm:pt modelId="{F15C1EA4-6D39-4F68-91D0-58472EFB4288}" type="sibTrans" cxnId="{11EC9900-2E63-4390-AF54-D80BD007D3F1}">
      <dgm:prSet/>
      <dgm:spPr/>
      <dgm:t>
        <a:bodyPr/>
        <a:lstStyle/>
        <a:p>
          <a:endParaRPr lang="en-GB"/>
        </a:p>
      </dgm:t>
    </dgm:pt>
    <dgm:pt modelId="{04F9A2DD-D248-4BB9-9066-CFBA2D85F4F2}">
      <dgm:prSet phldrT="[Text]"/>
      <dgm:spPr/>
      <dgm:t>
        <a:bodyPr/>
        <a:lstStyle/>
        <a:p>
          <a:r>
            <a:rPr lang="en-GB" dirty="0"/>
            <a:t>5 Not referred to secondary care</a:t>
          </a:r>
        </a:p>
      </dgm:t>
    </dgm:pt>
    <dgm:pt modelId="{7EEEE627-41F0-4557-8F6F-5C5DE343BCD6}" type="parTrans" cxnId="{C570BFD0-D738-4A8E-975F-D7B9F825E966}">
      <dgm:prSet/>
      <dgm:spPr/>
      <dgm:t>
        <a:bodyPr/>
        <a:lstStyle/>
        <a:p>
          <a:endParaRPr lang="en-GB"/>
        </a:p>
      </dgm:t>
    </dgm:pt>
    <dgm:pt modelId="{81D17D91-63AE-4311-B247-2ABE9ECEE372}" type="sibTrans" cxnId="{C570BFD0-D738-4A8E-975F-D7B9F825E966}">
      <dgm:prSet/>
      <dgm:spPr/>
      <dgm:t>
        <a:bodyPr/>
        <a:lstStyle/>
        <a:p>
          <a:endParaRPr lang="en-GB"/>
        </a:p>
      </dgm:t>
    </dgm:pt>
    <dgm:pt modelId="{C356FA20-C015-4228-A744-05DF2A24F710}">
      <dgm:prSet phldrT="[Text]"/>
      <dgm:spPr/>
      <dgm:t>
        <a:bodyPr/>
        <a:lstStyle/>
        <a:p>
          <a:r>
            <a:rPr lang="en-GB" dirty="0"/>
            <a:t>4 Follow up imaging</a:t>
          </a:r>
        </a:p>
      </dgm:t>
    </dgm:pt>
    <dgm:pt modelId="{A441A70C-64A2-4CE8-8FAE-744675AB6E38}" type="parTrans" cxnId="{47AA50F8-8AB3-4D5A-8AB4-5D77A7AA045C}">
      <dgm:prSet/>
      <dgm:spPr/>
      <dgm:t>
        <a:bodyPr/>
        <a:lstStyle/>
        <a:p>
          <a:endParaRPr lang="en-GB"/>
        </a:p>
      </dgm:t>
    </dgm:pt>
    <dgm:pt modelId="{7A4C074B-62CA-43D8-96F5-87110946A6A4}" type="sibTrans" cxnId="{47AA50F8-8AB3-4D5A-8AB4-5D77A7AA045C}">
      <dgm:prSet/>
      <dgm:spPr/>
      <dgm:t>
        <a:bodyPr/>
        <a:lstStyle/>
        <a:p>
          <a:endParaRPr lang="en-GB"/>
        </a:p>
      </dgm:t>
    </dgm:pt>
    <dgm:pt modelId="{DD6FAEDF-6DB3-48F2-9CEA-42748EDCF33D}">
      <dgm:prSet phldrT="[Text]"/>
      <dgm:spPr/>
      <dgm:t>
        <a:bodyPr/>
        <a:lstStyle/>
        <a:p>
          <a:r>
            <a:rPr lang="en-GB" dirty="0" smtClean="0"/>
            <a:t>9 </a:t>
          </a:r>
          <a:r>
            <a:rPr lang="en-GB" dirty="0"/>
            <a:t>No follow up imaging</a:t>
          </a:r>
        </a:p>
      </dgm:t>
    </dgm:pt>
    <dgm:pt modelId="{33986ED0-07C3-41AE-A8A5-2FB67C991D2C}" type="parTrans" cxnId="{6F26C3F0-3AC0-43FB-BBD0-3D32D27B6FCF}">
      <dgm:prSet/>
      <dgm:spPr/>
      <dgm:t>
        <a:bodyPr/>
        <a:lstStyle/>
        <a:p>
          <a:endParaRPr lang="en-GB"/>
        </a:p>
      </dgm:t>
    </dgm:pt>
    <dgm:pt modelId="{AFB0932E-9ACF-4D43-8798-780D12633D27}" type="sibTrans" cxnId="{6F26C3F0-3AC0-43FB-BBD0-3D32D27B6FCF}">
      <dgm:prSet/>
      <dgm:spPr/>
      <dgm:t>
        <a:bodyPr/>
        <a:lstStyle/>
        <a:p>
          <a:endParaRPr lang="en-GB"/>
        </a:p>
      </dgm:t>
    </dgm:pt>
    <dgm:pt modelId="{07996CC3-1B95-4EE4-89C2-598E99BB6144}">
      <dgm:prSet phldrT="[Text]"/>
      <dgm:spPr/>
      <dgm:t>
        <a:bodyPr/>
        <a:lstStyle/>
        <a:p>
          <a:r>
            <a:rPr lang="en-GB" dirty="0" smtClean="0"/>
            <a:t>1 probable</a:t>
          </a:r>
          <a:endParaRPr lang="en-GB" dirty="0"/>
        </a:p>
      </dgm:t>
    </dgm:pt>
    <dgm:pt modelId="{F5B6273C-C48C-48BA-8506-F372F5798EBE}" type="parTrans" cxnId="{DE645CF5-6AF4-46F6-9470-4520E9CB6F8D}">
      <dgm:prSet/>
      <dgm:spPr/>
      <dgm:t>
        <a:bodyPr/>
        <a:lstStyle/>
        <a:p>
          <a:endParaRPr lang="en-GB"/>
        </a:p>
      </dgm:t>
    </dgm:pt>
    <dgm:pt modelId="{A243983F-D328-41D0-8F42-081CDEC6EFE7}" type="sibTrans" cxnId="{DE645CF5-6AF4-46F6-9470-4520E9CB6F8D}">
      <dgm:prSet/>
      <dgm:spPr/>
      <dgm:t>
        <a:bodyPr/>
        <a:lstStyle/>
        <a:p>
          <a:endParaRPr lang="en-GB"/>
        </a:p>
      </dgm:t>
    </dgm:pt>
    <dgm:pt modelId="{AAB2A8BD-E02A-4F36-9937-166E7C55B208}" type="pres">
      <dgm:prSet presAssocID="{548CD101-BB97-4E0B-A506-F7A347FFD148}" presName="hierChild1" presStyleCnt="0">
        <dgm:presLayoutVars>
          <dgm:orgChart val="1"/>
          <dgm:chPref val="1"/>
          <dgm:dir/>
          <dgm:animOne val="branch"/>
          <dgm:animLvl val="lvl"/>
          <dgm:resizeHandles/>
        </dgm:presLayoutVars>
      </dgm:prSet>
      <dgm:spPr/>
      <dgm:t>
        <a:bodyPr/>
        <a:lstStyle/>
        <a:p>
          <a:endParaRPr lang="en-GB"/>
        </a:p>
      </dgm:t>
    </dgm:pt>
    <dgm:pt modelId="{AAFD45BA-C8D6-40EA-B79A-97E1C15CB473}" type="pres">
      <dgm:prSet presAssocID="{8467FD8A-F2EF-41F4-A278-426E9B4A5548}" presName="hierRoot1" presStyleCnt="0">
        <dgm:presLayoutVars>
          <dgm:hierBranch val="init"/>
        </dgm:presLayoutVars>
      </dgm:prSet>
      <dgm:spPr/>
    </dgm:pt>
    <dgm:pt modelId="{2B19C191-94C4-4DD3-8F25-B640155EDB16}" type="pres">
      <dgm:prSet presAssocID="{8467FD8A-F2EF-41F4-A278-426E9B4A5548}" presName="rootComposite1" presStyleCnt="0"/>
      <dgm:spPr/>
    </dgm:pt>
    <dgm:pt modelId="{EEA61DB5-989D-4127-B739-1D107DBC4D13}" type="pres">
      <dgm:prSet presAssocID="{8467FD8A-F2EF-41F4-A278-426E9B4A5548}" presName="rootText1" presStyleLbl="node0" presStyleIdx="0" presStyleCnt="1">
        <dgm:presLayoutVars>
          <dgm:chPref val="3"/>
        </dgm:presLayoutVars>
      </dgm:prSet>
      <dgm:spPr/>
      <dgm:t>
        <a:bodyPr/>
        <a:lstStyle/>
        <a:p>
          <a:endParaRPr lang="en-GB"/>
        </a:p>
      </dgm:t>
    </dgm:pt>
    <dgm:pt modelId="{B3204D86-6F8E-4735-8D45-4152862FDCC1}" type="pres">
      <dgm:prSet presAssocID="{8467FD8A-F2EF-41F4-A278-426E9B4A5548}" presName="rootConnector1" presStyleLbl="node1" presStyleIdx="0" presStyleCnt="0"/>
      <dgm:spPr/>
      <dgm:t>
        <a:bodyPr/>
        <a:lstStyle/>
        <a:p>
          <a:endParaRPr lang="en-GB"/>
        </a:p>
      </dgm:t>
    </dgm:pt>
    <dgm:pt modelId="{34CF3720-EFB7-473B-8D7A-322D9113036B}" type="pres">
      <dgm:prSet presAssocID="{8467FD8A-F2EF-41F4-A278-426E9B4A5548}" presName="hierChild2" presStyleCnt="0"/>
      <dgm:spPr/>
    </dgm:pt>
    <dgm:pt modelId="{8136A634-8FF8-4CFB-B1F7-2DD6FD7FBDDB}" type="pres">
      <dgm:prSet presAssocID="{2F17ACDC-B8E4-4914-8E29-68359EEDE5A5}" presName="Name37" presStyleLbl="parChTrans1D2" presStyleIdx="0" presStyleCnt="3"/>
      <dgm:spPr/>
      <dgm:t>
        <a:bodyPr/>
        <a:lstStyle/>
        <a:p>
          <a:endParaRPr lang="en-GB"/>
        </a:p>
      </dgm:t>
    </dgm:pt>
    <dgm:pt modelId="{75495C9A-73B8-4369-9067-C432F3CC951E}" type="pres">
      <dgm:prSet presAssocID="{07771724-7DFF-458F-B8CA-6A8BF188790A}" presName="hierRoot2" presStyleCnt="0">
        <dgm:presLayoutVars>
          <dgm:hierBranch val="init"/>
        </dgm:presLayoutVars>
      </dgm:prSet>
      <dgm:spPr/>
    </dgm:pt>
    <dgm:pt modelId="{36C457F6-4C74-4F23-8AF5-83FB015974D0}" type="pres">
      <dgm:prSet presAssocID="{07771724-7DFF-458F-B8CA-6A8BF188790A}" presName="rootComposite" presStyleCnt="0"/>
      <dgm:spPr/>
    </dgm:pt>
    <dgm:pt modelId="{8AA8BC9F-021A-48E1-87E1-A714EA497446}" type="pres">
      <dgm:prSet presAssocID="{07771724-7DFF-458F-B8CA-6A8BF188790A}" presName="rootText" presStyleLbl="node2" presStyleIdx="0" presStyleCnt="3">
        <dgm:presLayoutVars>
          <dgm:chPref val="3"/>
        </dgm:presLayoutVars>
      </dgm:prSet>
      <dgm:spPr/>
      <dgm:t>
        <a:bodyPr/>
        <a:lstStyle/>
        <a:p>
          <a:endParaRPr lang="en-GB"/>
        </a:p>
      </dgm:t>
    </dgm:pt>
    <dgm:pt modelId="{985C4D18-E66E-4B3F-BFF4-CB1CA422FE8F}" type="pres">
      <dgm:prSet presAssocID="{07771724-7DFF-458F-B8CA-6A8BF188790A}" presName="rootConnector" presStyleLbl="node2" presStyleIdx="0" presStyleCnt="3"/>
      <dgm:spPr/>
      <dgm:t>
        <a:bodyPr/>
        <a:lstStyle/>
        <a:p>
          <a:endParaRPr lang="en-GB"/>
        </a:p>
      </dgm:t>
    </dgm:pt>
    <dgm:pt modelId="{74957E63-1AD0-45E9-9239-F552197F3411}" type="pres">
      <dgm:prSet presAssocID="{07771724-7DFF-458F-B8CA-6A8BF188790A}" presName="hierChild4" presStyleCnt="0"/>
      <dgm:spPr/>
    </dgm:pt>
    <dgm:pt modelId="{7262F8FE-D195-47BD-A317-C0952FAC0BC1}" type="pres">
      <dgm:prSet presAssocID="{07771724-7DFF-458F-B8CA-6A8BF188790A}" presName="hierChild5" presStyleCnt="0"/>
      <dgm:spPr/>
    </dgm:pt>
    <dgm:pt modelId="{6C2A0007-E5DB-4EA1-8044-D12B7F4B89F1}" type="pres">
      <dgm:prSet presAssocID="{F5B6273C-C48C-48BA-8506-F372F5798EBE}" presName="Name37" presStyleLbl="parChTrans1D2" presStyleIdx="1" presStyleCnt="3"/>
      <dgm:spPr/>
      <dgm:t>
        <a:bodyPr/>
        <a:lstStyle/>
        <a:p>
          <a:endParaRPr lang="en-GB"/>
        </a:p>
      </dgm:t>
    </dgm:pt>
    <dgm:pt modelId="{D9ECBC9F-EF81-4E92-AA81-F5778436335F}" type="pres">
      <dgm:prSet presAssocID="{07996CC3-1B95-4EE4-89C2-598E99BB6144}" presName="hierRoot2" presStyleCnt="0">
        <dgm:presLayoutVars>
          <dgm:hierBranch val="init"/>
        </dgm:presLayoutVars>
      </dgm:prSet>
      <dgm:spPr/>
    </dgm:pt>
    <dgm:pt modelId="{76F96B1A-6C8F-4CC0-B49B-3834E94CCD74}" type="pres">
      <dgm:prSet presAssocID="{07996CC3-1B95-4EE4-89C2-598E99BB6144}" presName="rootComposite" presStyleCnt="0"/>
      <dgm:spPr/>
    </dgm:pt>
    <dgm:pt modelId="{B876D339-4538-4172-9C03-4972DE063FCD}" type="pres">
      <dgm:prSet presAssocID="{07996CC3-1B95-4EE4-89C2-598E99BB6144}" presName="rootText" presStyleLbl="node2" presStyleIdx="1" presStyleCnt="3" custLinFactNeighborX="627">
        <dgm:presLayoutVars>
          <dgm:chPref val="3"/>
        </dgm:presLayoutVars>
      </dgm:prSet>
      <dgm:spPr/>
      <dgm:t>
        <a:bodyPr/>
        <a:lstStyle/>
        <a:p>
          <a:endParaRPr lang="en-GB"/>
        </a:p>
      </dgm:t>
    </dgm:pt>
    <dgm:pt modelId="{9AFD3317-C7D2-47C5-8008-B7DFF58F9E26}" type="pres">
      <dgm:prSet presAssocID="{07996CC3-1B95-4EE4-89C2-598E99BB6144}" presName="rootConnector" presStyleLbl="node2" presStyleIdx="1" presStyleCnt="3"/>
      <dgm:spPr/>
      <dgm:t>
        <a:bodyPr/>
        <a:lstStyle/>
        <a:p>
          <a:endParaRPr lang="en-GB"/>
        </a:p>
      </dgm:t>
    </dgm:pt>
    <dgm:pt modelId="{11BCB183-D1BC-4849-9041-329C0CB02E77}" type="pres">
      <dgm:prSet presAssocID="{07996CC3-1B95-4EE4-89C2-598E99BB6144}" presName="hierChild4" presStyleCnt="0"/>
      <dgm:spPr/>
    </dgm:pt>
    <dgm:pt modelId="{D36C2253-7A4D-48C6-8833-5DCCD102979C}" type="pres">
      <dgm:prSet presAssocID="{07996CC3-1B95-4EE4-89C2-598E99BB6144}" presName="hierChild5" presStyleCnt="0"/>
      <dgm:spPr/>
    </dgm:pt>
    <dgm:pt modelId="{F34D6B8F-687B-4FDB-BD30-8254EE22C5A7}" type="pres">
      <dgm:prSet presAssocID="{3A5B5185-32CF-44D9-8966-4566E3FC4C78}" presName="Name37" presStyleLbl="parChTrans1D2" presStyleIdx="2" presStyleCnt="3"/>
      <dgm:spPr/>
      <dgm:t>
        <a:bodyPr/>
        <a:lstStyle/>
        <a:p>
          <a:endParaRPr lang="en-GB"/>
        </a:p>
      </dgm:t>
    </dgm:pt>
    <dgm:pt modelId="{6C1BFC5C-DFAF-4915-BC1A-B6FCFBD8D0BE}" type="pres">
      <dgm:prSet presAssocID="{BD888C01-6D96-458C-9E6B-12E16E3E0C40}" presName="hierRoot2" presStyleCnt="0">
        <dgm:presLayoutVars>
          <dgm:hierBranch val="init"/>
        </dgm:presLayoutVars>
      </dgm:prSet>
      <dgm:spPr/>
    </dgm:pt>
    <dgm:pt modelId="{0182BC7E-C8DC-45DD-A314-3C5E96237906}" type="pres">
      <dgm:prSet presAssocID="{BD888C01-6D96-458C-9E6B-12E16E3E0C40}" presName="rootComposite" presStyleCnt="0"/>
      <dgm:spPr/>
    </dgm:pt>
    <dgm:pt modelId="{0DFE799C-6ABB-4F4B-B4CC-6756B185B482}" type="pres">
      <dgm:prSet presAssocID="{BD888C01-6D96-458C-9E6B-12E16E3E0C40}" presName="rootText" presStyleLbl="node2" presStyleIdx="2" presStyleCnt="3">
        <dgm:presLayoutVars>
          <dgm:chPref val="3"/>
        </dgm:presLayoutVars>
      </dgm:prSet>
      <dgm:spPr/>
      <dgm:t>
        <a:bodyPr/>
        <a:lstStyle/>
        <a:p>
          <a:endParaRPr lang="en-GB"/>
        </a:p>
      </dgm:t>
    </dgm:pt>
    <dgm:pt modelId="{31A5FD97-CE28-4114-B488-9B75E1561F0E}" type="pres">
      <dgm:prSet presAssocID="{BD888C01-6D96-458C-9E6B-12E16E3E0C40}" presName="rootConnector" presStyleLbl="node2" presStyleIdx="2" presStyleCnt="3"/>
      <dgm:spPr/>
      <dgm:t>
        <a:bodyPr/>
        <a:lstStyle/>
        <a:p>
          <a:endParaRPr lang="en-GB"/>
        </a:p>
      </dgm:t>
    </dgm:pt>
    <dgm:pt modelId="{062795A9-DCA5-4F1C-BA80-996988AB7358}" type="pres">
      <dgm:prSet presAssocID="{BD888C01-6D96-458C-9E6B-12E16E3E0C40}" presName="hierChild4" presStyleCnt="0"/>
      <dgm:spPr/>
    </dgm:pt>
    <dgm:pt modelId="{C43FF9C4-D79A-4712-94FC-2599AA3C9816}" type="pres">
      <dgm:prSet presAssocID="{7A8C2059-9DAE-4E10-A39D-E19F10753418}" presName="Name37" presStyleLbl="parChTrans1D3" presStyleIdx="0" presStyleCnt="2"/>
      <dgm:spPr/>
      <dgm:t>
        <a:bodyPr/>
        <a:lstStyle/>
        <a:p>
          <a:endParaRPr lang="en-GB"/>
        </a:p>
      </dgm:t>
    </dgm:pt>
    <dgm:pt modelId="{A42B3AB6-4C14-4733-A17B-25D611F08957}" type="pres">
      <dgm:prSet presAssocID="{79D71B7C-3BE6-482A-BEB0-E826CB93CC6D}" presName="hierRoot2" presStyleCnt="0">
        <dgm:presLayoutVars>
          <dgm:hierBranch val="init"/>
        </dgm:presLayoutVars>
      </dgm:prSet>
      <dgm:spPr/>
    </dgm:pt>
    <dgm:pt modelId="{6286979A-4A64-4930-A323-C36281F61EBD}" type="pres">
      <dgm:prSet presAssocID="{79D71B7C-3BE6-482A-BEB0-E826CB93CC6D}" presName="rootComposite" presStyleCnt="0"/>
      <dgm:spPr/>
    </dgm:pt>
    <dgm:pt modelId="{24F88734-B38D-4D91-B9D4-6C94EC9A034A}" type="pres">
      <dgm:prSet presAssocID="{79D71B7C-3BE6-482A-BEB0-E826CB93CC6D}" presName="rootText" presStyleLbl="node3" presStyleIdx="0" presStyleCnt="2">
        <dgm:presLayoutVars>
          <dgm:chPref val="3"/>
        </dgm:presLayoutVars>
      </dgm:prSet>
      <dgm:spPr/>
      <dgm:t>
        <a:bodyPr/>
        <a:lstStyle/>
        <a:p>
          <a:endParaRPr lang="en-GB"/>
        </a:p>
      </dgm:t>
    </dgm:pt>
    <dgm:pt modelId="{C4EEB95A-EB55-46AE-B460-3937B09265E3}" type="pres">
      <dgm:prSet presAssocID="{79D71B7C-3BE6-482A-BEB0-E826CB93CC6D}" presName="rootConnector" presStyleLbl="node3" presStyleIdx="0" presStyleCnt="2"/>
      <dgm:spPr/>
      <dgm:t>
        <a:bodyPr/>
        <a:lstStyle/>
        <a:p>
          <a:endParaRPr lang="en-GB"/>
        </a:p>
      </dgm:t>
    </dgm:pt>
    <dgm:pt modelId="{38EADE08-2E1A-4B52-8E5D-84D5C0826249}" type="pres">
      <dgm:prSet presAssocID="{79D71B7C-3BE6-482A-BEB0-E826CB93CC6D}" presName="hierChild4" presStyleCnt="0"/>
      <dgm:spPr/>
    </dgm:pt>
    <dgm:pt modelId="{9E611CF9-DBA1-413A-94B2-8CA7EC273CB3}" type="pres">
      <dgm:prSet presAssocID="{A441A70C-64A2-4CE8-8FAE-744675AB6E38}" presName="Name37" presStyleLbl="parChTrans1D4" presStyleIdx="0" presStyleCnt="2"/>
      <dgm:spPr/>
      <dgm:t>
        <a:bodyPr/>
        <a:lstStyle/>
        <a:p>
          <a:endParaRPr lang="en-GB"/>
        </a:p>
      </dgm:t>
    </dgm:pt>
    <dgm:pt modelId="{5816E6F7-0BCA-4219-8D96-3F09D5C166FD}" type="pres">
      <dgm:prSet presAssocID="{C356FA20-C015-4228-A744-05DF2A24F710}" presName="hierRoot2" presStyleCnt="0">
        <dgm:presLayoutVars>
          <dgm:hierBranch val="init"/>
        </dgm:presLayoutVars>
      </dgm:prSet>
      <dgm:spPr/>
    </dgm:pt>
    <dgm:pt modelId="{EABA7BF7-6D4A-4C1A-9539-49D5860A54BA}" type="pres">
      <dgm:prSet presAssocID="{C356FA20-C015-4228-A744-05DF2A24F710}" presName="rootComposite" presStyleCnt="0"/>
      <dgm:spPr/>
    </dgm:pt>
    <dgm:pt modelId="{CD1C90AA-2430-46C2-BD57-B49552FFABEB}" type="pres">
      <dgm:prSet presAssocID="{C356FA20-C015-4228-A744-05DF2A24F710}" presName="rootText" presStyleLbl="node4" presStyleIdx="0" presStyleCnt="2">
        <dgm:presLayoutVars>
          <dgm:chPref val="3"/>
        </dgm:presLayoutVars>
      </dgm:prSet>
      <dgm:spPr/>
      <dgm:t>
        <a:bodyPr/>
        <a:lstStyle/>
        <a:p>
          <a:endParaRPr lang="en-GB"/>
        </a:p>
      </dgm:t>
    </dgm:pt>
    <dgm:pt modelId="{E6BF3255-4754-4E50-87A3-73E8403CDA68}" type="pres">
      <dgm:prSet presAssocID="{C356FA20-C015-4228-A744-05DF2A24F710}" presName="rootConnector" presStyleLbl="node4" presStyleIdx="0" presStyleCnt="2"/>
      <dgm:spPr/>
      <dgm:t>
        <a:bodyPr/>
        <a:lstStyle/>
        <a:p>
          <a:endParaRPr lang="en-GB"/>
        </a:p>
      </dgm:t>
    </dgm:pt>
    <dgm:pt modelId="{FD1BDA5D-842F-4B60-8012-3156AD9CE035}" type="pres">
      <dgm:prSet presAssocID="{C356FA20-C015-4228-A744-05DF2A24F710}" presName="hierChild4" presStyleCnt="0"/>
      <dgm:spPr/>
    </dgm:pt>
    <dgm:pt modelId="{32DB0C8A-88A0-4643-9925-FA53FEC8637E}" type="pres">
      <dgm:prSet presAssocID="{C356FA20-C015-4228-A744-05DF2A24F710}" presName="hierChild5" presStyleCnt="0"/>
      <dgm:spPr/>
    </dgm:pt>
    <dgm:pt modelId="{5DE2DD95-7A1F-4122-8C2E-29BE254F9BF3}" type="pres">
      <dgm:prSet presAssocID="{33986ED0-07C3-41AE-A8A5-2FB67C991D2C}" presName="Name37" presStyleLbl="parChTrans1D4" presStyleIdx="1" presStyleCnt="2"/>
      <dgm:spPr/>
      <dgm:t>
        <a:bodyPr/>
        <a:lstStyle/>
        <a:p>
          <a:endParaRPr lang="en-GB"/>
        </a:p>
      </dgm:t>
    </dgm:pt>
    <dgm:pt modelId="{6397B0E0-B2B1-4034-A73C-30FC6DC8FB7A}" type="pres">
      <dgm:prSet presAssocID="{DD6FAEDF-6DB3-48F2-9CEA-42748EDCF33D}" presName="hierRoot2" presStyleCnt="0">
        <dgm:presLayoutVars>
          <dgm:hierBranch val="init"/>
        </dgm:presLayoutVars>
      </dgm:prSet>
      <dgm:spPr/>
    </dgm:pt>
    <dgm:pt modelId="{CBBA0B52-71C0-49B2-8D62-52877AF0B133}" type="pres">
      <dgm:prSet presAssocID="{DD6FAEDF-6DB3-48F2-9CEA-42748EDCF33D}" presName="rootComposite" presStyleCnt="0"/>
      <dgm:spPr/>
    </dgm:pt>
    <dgm:pt modelId="{994085E7-9E5C-473B-86BF-306F774A5C05}" type="pres">
      <dgm:prSet presAssocID="{DD6FAEDF-6DB3-48F2-9CEA-42748EDCF33D}" presName="rootText" presStyleLbl="node4" presStyleIdx="1" presStyleCnt="2">
        <dgm:presLayoutVars>
          <dgm:chPref val="3"/>
        </dgm:presLayoutVars>
      </dgm:prSet>
      <dgm:spPr/>
      <dgm:t>
        <a:bodyPr/>
        <a:lstStyle/>
        <a:p>
          <a:endParaRPr lang="en-GB"/>
        </a:p>
      </dgm:t>
    </dgm:pt>
    <dgm:pt modelId="{787C1416-26E6-4925-AD16-5F12F52D8969}" type="pres">
      <dgm:prSet presAssocID="{DD6FAEDF-6DB3-48F2-9CEA-42748EDCF33D}" presName="rootConnector" presStyleLbl="node4" presStyleIdx="1" presStyleCnt="2"/>
      <dgm:spPr/>
      <dgm:t>
        <a:bodyPr/>
        <a:lstStyle/>
        <a:p>
          <a:endParaRPr lang="en-GB"/>
        </a:p>
      </dgm:t>
    </dgm:pt>
    <dgm:pt modelId="{620D4C45-40CD-4DF4-88DF-418FACF1E7DD}" type="pres">
      <dgm:prSet presAssocID="{DD6FAEDF-6DB3-48F2-9CEA-42748EDCF33D}" presName="hierChild4" presStyleCnt="0"/>
      <dgm:spPr/>
    </dgm:pt>
    <dgm:pt modelId="{B66B7CCC-C2F5-438E-9A68-4E40EE023D9B}" type="pres">
      <dgm:prSet presAssocID="{DD6FAEDF-6DB3-48F2-9CEA-42748EDCF33D}" presName="hierChild5" presStyleCnt="0"/>
      <dgm:spPr/>
    </dgm:pt>
    <dgm:pt modelId="{B9EDB868-219F-46AF-AE4D-62CF42FC4BCD}" type="pres">
      <dgm:prSet presAssocID="{79D71B7C-3BE6-482A-BEB0-E826CB93CC6D}" presName="hierChild5" presStyleCnt="0"/>
      <dgm:spPr/>
    </dgm:pt>
    <dgm:pt modelId="{175E1D2E-68FC-48FD-A2DA-F0835B537629}" type="pres">
      <dgm:prSet presAssocID="{7EEEE627-41F0-4557-8F6F-5C5DE343BCD6}" presName="Name37" presStyleLbl="parChTrans1D3" presStyleIdx="1" presStyleCnt="2"/>
      <dgm:spPr/>
      <dgm:t>
        <a:bodyPr/>
        <a:lstStyle/>
        <a:p>
          <a:endParaRPr lang="en-GB"/>
        </a:p>
      </dgm:t>
    </dgm:pt>
    <dgm:pt modelId="{8FEC7AA8-A064-49C5-9D64-DBC7EE840BF9}" type="pres">
      <dgm:prSet presAssocID="{04F9A2DD-D248-4BB9-9066-CFBA2D85F4F2}" presName="hierRoot2" presStyleCnt="0">
        <dgm:presLayoutVars>
          <dgm:hierBranch val="init"/>
        </dgm:presLayoutVars>
      </dgm:prSet>
      <dgm:spPr/>
    </dgm:pt>
    <dgm:pt modelId="{68E30FF7-CF69-4FF2-A4FF-433CDEC9E97F}" type="pres">
      <dgm:prSet presAssocID="{04F9A2DD-D248-4BB9-9066-CFBA2D85F4F2}" presName="rootComposite" presStyleCnt="0"/>
      <dgm:spPr/>
    </dgm:pt>
    <dgm:pt modelId="{9EC6E2BC-5163-48E2-AF0F-742FA88F700F}" type="pres">
      <dgm:prSet presAssocID="{04F9A2DD-D248-4BB9-9066-CFBA2D85F4F2}" presName="rootText" presStyleLbl="node3" presStyleIdx="1" presStyleCnt="2">
        <dgm:presLayoutVars>
          <dgm:chPref val="3"/>
        </dgm:presLayoutVars>
      </dgm:prSet>
      <dgm:spPr/>
      <dgm:t>
        <a:bodyPr/>
        <a:lstStyle/>
        <a:p>
          <a:endParaRPr lang="en-GB"/>
        </a:p>
      </dgm:t>
    </dgm:pt>
    <dgm:pt modelId="{5BE5A548-C6F1-481A-84D1-CDBC9A3FBB10}" type="pres">
      <dgm:prSet presAssocID="{04F9A2DD-D248-4BB9-9066-CFBA2D85F4F2}" presName="rootConnector" presStyleLbl="node3" presStyleIdx="1" presStyleCnt="2"/>
      <dgm:spPr/>
      <dgm:t>
        <a:bodyPr/>
        <a:lstStyle/>
        <a:p>
          <a:endParaRPr lang="en-GB"/>
        </a:p>
      </dgm:t>
    </dgm:pt>
    <dgm:pt modelId="{D00E9044-4A51-4290-9C01-4D85D761E819}" type="pres">
      <dgm:prSet presAssocID="{04F9A2DD-D248-4BB9-9066-CFBA2D85F4F2}" presName="hierChild4" presStyleCnt="0"/>
      <dgm:spPr/>
    </dgm:pt>
    <dgm:pt modelId="{F619B4AF-BB08-428A-AD34-DF74748560AA}" type="pres">
      <dgm:prSet presAssocID="{04F9A2DD-D248-4BB9-9066-CFBA2D85F4F2}" presName="hierChild5" presStyleCnt="0"/>
      <dgm:spPr/>
    </dgm:pt>
    <dgm:pt modelId="{2EB3D148-39AB-4EFA-A9EB-DD9C52DBE290}" type="pres">
      <dgm:prSet presAssocID="{BD888C01-6D96-458C-9E6B-12E16E3E0C40}" presName="hierChild5" presStyleCnt="0"/>
      <dgm:spPr/>
    </dgm:pt>
    <dgm:pt modelId="{0B9FD0F6-3859-4B8C-AD67-8EEA1D10F147}" type="pres">
      <dgm:prSet presAssocID="{8467FD8A-F2EF-41F4-A278-426E9B4A5548}" presName="hierChild3" presStyleCnt="0"/>
      <dgm:spPr/>
    </dgm:pt>
  </dgm:ptLst>
  <dgm:cxnLst>
    <dgm:cxn modelId="{11EC9900-2E63-4390-AF54-D80BD007D3F1}" srcId="{BD888C01-6D96-458C-9E6B-12E16E3E0C40}" destId="{79D71B7C-3BE6-482A-BEB0-E826CB93CC6D}" srcOrd="0" destOrd="0" parTransId="{7A8C2059-9DAE-4E10-A39D-E19F10753418}" sibTransId="{F15C1EA4-6D39-4F68-91D0-58472EFB4288}"/>
    <dgm:cxn modelId="{20C9F0FE-2CC2-474B-8119-DDDA0AA3C1F5}" srcId="{8467FD8A-F2EF-41F4-A278-426E9B4A5548}" destId="{07771724-7DFF-458F-B8CA-6A8BF188790A}" srcOrd="0" destOrd="0" parTransId="{2F17ACDC-B8E4-4914-8E29-68359EEDE5A5}" sibTransId="{BC1904BD-5B36-4662-A9D7-4660B30724B7}"/>
    <dgm:cxn modelId="{4080D331-5F6A-4BD1-A544-901513D42BBE}" type="presOf" srcId="{BD888C01-6D96-458C-9E6B-12E16E3E0C40}" destId="{31A5FD97-CE28-4114-B488-9B75E1561F0E}" srcOrd="1" destOrd="0" presId="urn:microsoft.com/office/officeart/2005/8/layout/orgChart1"/>
    <dgm:cxn modelId="{ADD45BF5-CD5B-4B0B-A6DB-963F8B155E57}" type="presOf" srcId="{04F9A2DD-D248-4BB9-9066-CFBA2D85F4F2}" destId="{5BE5A548-C6F1-481A-84D1-CDBC9A3FBB10}" srcOrd="1" destOrd="0" presId="urn:microsoft.com/office/officeart/2005/8/layout/orgChart1"/>
    <dgm:cxn modelId="{D616DA19-0C9B-4488-8562-343D74825465}" type="presOf" srcId="{07771724-7DFF-458F-B8CA-6A8BF188790A}" destId="{8AA8BC9F-021A-48E1-87E1-A714EA497446}" srcOrd="0" destOrd="0" presId="urn:microsoft.com/office/officeart/2005/8/layout/orgChart1"/>
    <dgm:cxn modelId="{E4909A3B-6A2F-4290-B5C8-58C8457933FA}" type="presOf" srcId="{79D71B7C-3BE6-482A-BEB0-E826CB93CC6D}" destId="{C4EEB95A-EB55-46AE-B460-3937B09265E3}" srcOrd="1" destOrd="0" presId="urn:microsoft.com/office/officeart/2005/8/layout/orgChart1"/>
    <dgm:cxn modelId="{78BC4D68-A145-4EA8-AA75-F88E03C8FAA0}" type="presOf" srcId="{2F17ACDC-B8E4-4914-8E29-68359EEDE5A5}" destId="{8136A634-8FF8-4CFB-B1F7-2DD6FD7FBDDB}" srcOrd="0" destOrd="0" presId="urn:microsoft.com/office/officeart/2005/8/layout/orgChart1"/>
    <dgm:cxn modelId="{B54E6840-5F85-43B1-B957-CE296DA29EA4}" type="presOf" srcId="{F5B6273C-C48C-48BA-8506-F372F5798EBE}" destId="{6C2A0007-E5DB-4EA1-8044-D12B7F4B89F1}" srcOrd="0" destOrd="0" presId="urn:microsoft.com/office/officeart/2005/8/layout/orgChart1"/>
    <dgm:cxn modelId="{C1D17A5A-E521-4831-B17E-CE09C2D3F993}" type="presOf" srcId="{33986ED0-07C3-41AE-A8A5-2FB67C991D2C}" destId="{5DE2DD95-7A1F-4122-8C2E-29BE254F9BF3}" srcOrd="0" destOrd="0" presId="urn:microsoft.com/office/officeart/2005/8/layout/orgChart1"/>
    <dgm:cxn modelId="{F2B53819-CC2D-474B-BD6C-B5DFB98D5944}" type="presOf" srcId="{A441A70C-64A2-4CE8-8FAE-744675AB6E38}" destId="{9E611CF9-DBA1-413A-94B2-8CA7EC273CB3}" srcOrd="0" destOrd="0" presId="urn:microsoft.com/office/officeart/2005/8/layout/orgChart1"/>
    <dgm:cxn modelId="{D985E112-E8F9-4D2C-903E-079C4FDD11AE}" type="presOf" srcId="{DD6FAEDF-6DB3-48F2-9CEA-42748EDCF33D}" destId="{787C1416-26E6-4925-AD16-5F12F52D8969}" srcOrd="1" destOrd="0" presId="urn:microsoft.com/office/officeart/2005/8/layout/orgChart1"/>
    <dgm:cxn modelId="{8CDCDB94-B75F-4DF6-B52A-07A8A49CB392}" type="presOf" srcId="{C356FA20-C015-4228-A744-05DF2A24F710}" destId="{E6BF3255-4754-4E50-87A3-73E8403CDA68}" srcOrd="1" destOrd="0" presId="urn:microsoft.com/office/officeart/2005/8/layout/orgChart1"/>
    <dgm:cxn modelId="{50BB5032-EAD5-4BC2-921B-3BFAA2533221}" type="presOf" srcId="{BD888C01-6D96-458C-9E6B-12E16E3E0C40}" destId="{0DFE799C-6ABB-4F4B-B4CC-6756B185B482}" srcOrd="0" destOrd="0" presId="urn:microsoft.com/office/officeart/2005/8/layout/orgChart1"/>
    <dgm:cxn modelId="{52AF9C96-4869-4C75-9C9C-8A46A06C2FF1}" type="presOf" srcId="{DD6FAEDF-6DB3-48F2-9CEA-42748EDCF33D}" destId="{994085E7-9E5C-473B-86BF-306F774A5C05}" srcOrd="0" destOrd="0" presId="urn:microsoft.com/office/officeart/2005/8/layout/orgChart1"/>
    <dgm:cxn modelId="{D74E82F6-B30B-427B-A4B0-7240800BF1E2}" type="presOf" srcId="{8467FD8A-F2EF-41F4-A278-426E9B4A5548}" destId="{EEA61DB5-989D-4127-B739-1D107DBC4D13}" srcOrd="0" destOrd="0" presId="urn:microsoft.com/office/officeart/2005/8/layout/orgChart1"/>
    <dgm:cxn modelId="{FD173915-E0C4-43A3-AC6B-9262454543F8}" type="presOf" srcId="{548CD101-BB97-4E0B-A506-F7A347FFD148}" destId="{AAB2A8BD-E02A-4F36-9937-166E7C55B208}" srcOrd="0" destOrd="0" presId="urn:microsoft.com/office/officeart/2005/8/layout/orgChart1"/>
    <dgm:cxn modelId="{C570BFD0-D738-4A8E-975F-D7B9F825E966}" srcId="{BD888C01-6D96-458C-9E6B-12E16E3E0C40}" destId="{04F9A2DD-D248-4BB9-9066-CFBA2D85F4F2}" srcOrd="1" destOrd="0" parTransId="{7EEEE627-41F0-4557-8F6F-5C5DE343BCD6}" sibTransId="{81D17D91-63AE-4311-B247-2ABE9ECEE372}"/>
    <dgm:cxn modelId="{95DCA27B-118B-48C8-BD38-D26F8759E333}" type="presOf" srcId="{7A8C2059-9DAE-4E10-A39D-E19F10753418}" destId="{C43FF9C4-D79A-4712-94FC-2599AA3C9816}" srcOrd="0" destOrd="0" presId="urn:microsoft.com/office/officeart/2005/8/layout/orgChart1"/>
    <dgm:cxn modelId="{0E1C5737-FE7A-410E-8ED3-09B14ED7F2CF}" type="presOf" srcId="{07771724-7DFF-458F-B8CA-6A8BF188790A}" destId="{985C4D18-E66E-4B3F-BFF4-CB1CA422FE8F}" srcOrd="1" destOrd="0" presId="urn:microsoft.com/office/officeart/2005/8/layout/orgChart1"/>
    <dgm:cxn modelId="{4E9D36D9-2D54-4871-904C-6723E3EDEDFA}" srcId="{548CD101-BB97-4E0B-A506-F7A347FFD148}" destId="{8467FD8A-F2EF-41F4-A278-426E9B4A5548}" srcOrd="0" destOrd="0" parTransId="{4EB0434B-24E8-46F8-9628-1FE61B045CAF}" sibTransId="{F9CEFFC3-A599-4F30-8457-279EFA65BF88}"/>
    <dgm:cxn modelId="{B55213BA-6F79-4BF7-BC1E-4A0DC34DA920}" type="presOf" srcId="{8467FD8A-F2EF-41F4-A278-426E9B4A5548}" destId="{B3204D86-6F8E-4735-8D45-4152862FDCC1}" srcOrd="1" destOrd="0" presId="urn:microsoft.com/office/officeart/2005/8/layout/orgChart1"/>
    <dgm:cxn modelId="{1D91F63F-5B35-449C-9635-B52DF5BBD82B}" type="presOf" srcId="{7EEEE627-41F0-4557-8F6F-5C5DE343BCD6}" destId="{175E1D2E-68FC-48FD-A2DA-F0835B537629}" srcOrd="0" destOrd="0" presId="urn:microsoft.com/office/officeart/2005/8/layout/orgChart1"/>
    <dgm:cxn modelId="{47AA50F8-8AB3-4D5A-8AB4-5D77A7AA045C}" srcId="{79D71B7C-3BE6-482A-BEB0-E826CB93CC6D}" destId="{C356FA20-C015-4228-A744-05DF2A24F710}" srcOrd="0" destOrd="0" parTransId="{A441A70C-64A2-4CE8-8FAE-744675AB6E38}" sibTransId="{7A4C074B-62CA-43D8-96F5-87110946A6A4}"/>
    <dgm:cxn modelId="{6F26C3F0-3AC0-43FB-BBD0-3D32D27B6FCF}" srcId="{79D71B7C-3BE6-482A-BEB0-E826CB93CC6D}" destId="{DD6FAEDF-6DB3-48F2-9CEA-42748EDCF33D}" srcOrd="1" destOrd="0" parTransId="{33986ED0-07C3-41AE-A8A5-2FB67C991D2C}" sibTransId="{AFB0932E-9ACF-4D43-8798-780D12633D27}"/>
    <dgm:cxn modelId="{AC7E54A9-D688-4000-B278-1FBF4F94CB89}" srcId="{8467FD8A-F2EF-41F4-A278-426E9B4A5548}" destId="{BD888C01-6D96-458C-9E6B-12E16E3E0C40}" srcOrd="2" destOrd="0" parTransId="{3A5B5185-32CF-44D9-8966-4566E3FC4C78}" sibTransId="{250E40C5-76A0-4BB0-9103-338E5D7CEB94}"/>
    <dgm:cxn modelId="{E863C814-131A-45F8-8F95-1BB6FD37FC87}" type="presOf" srcId="{04F9A2DD-D248-4BB9-9066-CFBA2D85F4F2}" destId="{9EC6E2BC-5163-48E2-AF0F-742FA88F700F}" srcOrd="0" destOrd="0" presId="urn:microsoft.com/office/officeart/2005/8/layout/orgChart1"/>
    <dgm:cxn modelId="{D761D013-1064-48AB-B599-1F958B24B286}" type="presOf" srcId="{3A5B5185-32CF-44D9-8966-4566E3FC4C78}" destId="{F34D6B8F-687B-4FDB-BD30-8254EE22C5A7}" srcOrd="0" destOrd="0" presId="urn:microsoft.com/office/officeart/2005/8/layout/orgChart1"/>
    <dgm:cxn modelId="{8868688D-40FA-4FD0-8E48-905721608D27}" type="presOf" srcId="{07996CC3-1B95-4EE4-89C2-598E99BB6144}" destId="{9AFD3317-C7D2-47C5-8008-B7DFF58F9E26}" srcOrd="1" destOrd="0" presId="urn:microsoft.com/office/officeart/2005/8/layout/orgChart1"/>
    <dgm:cxn modelId="{DE645CF5-6AF4-46F6-9470-4520E9CB6F8D}" srcId="{8467FD8A-F2EF-41F4-A278-426E9B4A5548}" destId="{07996CC3-1B95-4EE4-89C2-598E99BB6144}" srcOrd="1" destOrd="0" parTransId="{F5B6273C-C48C-48BA-8506-F372F5798EBE}" sibTransId="{A243983F-D328-41D0-8F42-081CDEC6EFE7}"/>
    <dgm:cxn modelId="{52EA1A63-7A64-4B1D-96F6-6E076676BAFC}" type="presOf" srcId="{79D71B7C-3BE6-482A-BEB0-E826CB93CC6D}" destId="{24F88734-B38D-4D91-B9D4-6C94EC9A034A}" srcOrd="0" destOrd="0" presId="urn:microsoft.com/office/officeart/2005/8/layout/orgChart1"/>
    <dgm:cxn modelId="{CCDF4971-9D9A-4D64-B02D-6AE99A5E9A50}" type="presOf" srcId="{07996CC3-1B95-4EE4-89C2-598E99BB6144}" destId="{B876D339-4538-4172-9C03-4972DE063FCD}" srcOrd="0" destOrd="0" presId="urn:microsoft.com/office/officeart/2005/8/layout/orgChart1"/>
    <dgm:cxn modelId="{F3E100C1-A8CA-41F7-97C0-C4BEA5FD3330}" type="presOf" srcId="{C356FA20-C015-4228-A744-05DF2A24F710}" destId="{CD1C90AA-2430-46C2-BD57-B49552FFABEB}" srcOrd="0" destOrd="0" presId="urn:microsoft.com/office/officeart/2005/8/layout/orgChart1"/>
    <dgm:cxn modelId="{0B0FD07C-F248-4034-84FF-2C5E256BD747}" type="presParOf" srcId="{AAB2A8BD-E02A-4F36-9937-166E7C55B208}" destId="{AAFD45BA-C8D6-40EA-B79A-97E1C15CB473}" srcOrd="0" destOrd="0" presId="urn:microsoft.com/office/officeart/2005/8/layout/orgChart1"/>
    <dgm:cxn modelId="{067AA6C6-758B-45C9-858C-81133941FD46}" type="presParOf" srcId="{AAFD45BA-C8D6-40EA-B79A-97E1C15CB473}" destId="{2B19C191-94C4-4DD3-8F25-B640155EDB16}" srcOrd="0" destOrd="0" presId="urn:microsoft.com/office/officeart/2005/8/layout/orgChart1"/>
    <dgm:cxn modelId="{B00C66ED-76DA-44A5-8652-51D436CF1047}" type="presParOf" srcId="{2B19C191-94C4-4DD3-8F25-B640155EDB16}" destId="{EEA61DB5-989D-4127-B739-1D107DBC4D13}" srcOrd="0" destOrd="0" presId="urn:microsoft.com/office/officeart/2005/8/layout/orgChart1"/>
    <dgm:cxn modelId="{02DCD883-D14D-4355-836A-56A33428D734}" type="presParOf" srcId="{2B19C191-94C4-4DD3-8F25-B640155EDB16}" destId="{B3204D86-6F8E-4735-8D45-4152862FDCC1}" srcOrd="1" destOrd="0" presId="urn:microsoft.com/office/officeart/2005/8/layout/orgChart1"/>
    <dgm:cxn modelId="{A7C97CBD-8D92-4851-BAB8-6C1136A78E67}" type="presParOf" srcId="{AAFD45BA-C8D6-40EA-B79A-97E1C15CB473}" destId="{34CF3720-EFB7-473B-8D7A-322D9113036B}" srcOrd="1" destOrd="0" presId="urn:microsoft.com/office/officeart/2005/8/layout/orgChart1"/>
    <dgm:cxn modelId="{19A0527E-2EFF-4428-B21C-C7F2D3AA7A0A}" type="presParOf" srcId="{34CF3720-EFB7-473B-8D7A-322D9113036B}" destId="{8136A634-8FF8-4CFB-B1F7-2DD6FD7FBDDB}" srcOrd="0" destOrd="0" presId="urn:microsoft.com/office/officeart/2005/8/layout/orgChart1"/>
    <dgm:cxn modelId="{C6BBC9FF-8F8C-499F-B58F-011635DA44AE}" type="presParOf" srcId="{34CF3720-EFB7-473B-8D7A-322D9113036B}" destId="{75495C9A-73B8-4369-9067-C432F3CC951E}" srcOrd="1" destOrd="0" presId="urn:microsoft.com/office/officeart/2005/8/layout/orgChart1"/>
    <dgm:cxn modelId="{889120B0-9F2C-424A-8E7D-503C657BAC0E}" type="presParOf" srcId="{75495C9A-73B8-4369-9067-C432F3CC951E}" destId="{36C457F6-4C74-4F23-8AF5-83FB015974D0}" srcOrd="0" destOrd="0" presId="urn:microsoft.com/office/officeart/2005/8/layout/orgChart1"/>
    <dgm:cxn modelId="{62D0B42D-CF2D-4908-9561-96DFC58144E9}" type="presParOf" srcId="{36C457F6-4C74-4F23-8AF5-83FB015974D0}" destId="{8AA8BC9F-021A-48E1-87E1-A714EA497446}" srcOrd="0" destOrd="0" presId="urn:microsoft.com/office/officeart/2005/8/layout/orgChart1"/>
    <dgm:cxn modelId="{ABB0A166-BC5A-4C9D-8871-2CE51BF1FAE2}" type="presParOf" srcId="{36C457F6-4C74-4F23-8AF5-83FB015974D0}" destId="{985C4D18-E66E-4B3F-BFF4-CB1CA422FE8F}" srcOrd="1" destOrd="0" presId="urn:microsoft.com/office/officeart/2005/8/layout/orgChart1"/>
    <dgm:cxn modelId="{53BC7DE2-7013-45DF-B6DB-FBC50DE0A88D}" type="presParOf" srcId="{75495C9A-73B8-4369-9067-C432F3CC951E}" destId="{74957E63-1AD0-45E9-9239-F552197F3411}" srcOrd="1" destOrd="0" presId="urn:microsoft.com/office/officeart/2005/8/layout/orgChart1"/>
    <dgm:cxn modelId="{A8CC7B30-EB89-4ECE-8172-64DE0B70B92D}" type="presParOf" srcId="{75495C9A-73B8-4369-9067-C432F3CC951E}" destId="{7262F8FE-D195-47BD-A317-C0952FAC0BC1}" srcOrd="2" destOrd="0" presId="urn:microsoft.com/office/officeart/2005/8/layout/orgChart1"/>
    <dgm:cxn modelId="{85DE72E9-9A7D-4904-8FCA-ABEBDCD28595}" type="presParOf" srcId="{34CF3720-EFB7-473B-8D7A-322D9113036B}" destId="{6C2A0007-E5DB-4EA1-8044-D12B7F4B89F1}" srcOrd="2" destOrd="0" presId="urn:microsoft.com/office/officeart/2005/8/layout/orgChart1"/>
    <dgm:cxn modelId="{D3415370-DCB7-4646-807A-28A91A9896E2}" type="presParOf" srcId="{34CF3720-EFB7-473B-8D7A-322D9113036B}" destId="{D9ECBC9F-EF81-4E92-AA81-F5778436335F}" srcOrd="3" destOrd="0" presId="urn:microsoft.com/office/officeart/2005/8/layout/orgChart1"/>
    <dgm:cxn modelId="{E8A21CD3-3874-4A73-9743-74E94FD5DD7C}" type="presParOf" srcId="{D9ECBC9F-EF81-4E92-AA81-F5778436335F}" destId="{76F96B1A-6C8F-4CC0-B49B-3834E94CCD74}" srcOrd="0" destOrd="0" presId="urn:microsoft.com/office/officeart/2005/8/layout/orgChart1"/>
    <dgm:cxn modelId="{162D0B65-B219-48CD-B156-070E22E60860}" type="presParOf" srcId="{76F96B1A-6C8F-4CC0-B49B-3834E94CCD74}" destId="{B876D339-4538-4172-9C03-4972DE063FCD}" srcOrd="0" destOrd="0" presId="urn:microsoft.com/office/officeart/2005/8/layout/orgChart1"/>
    <dgm:cxn modelId="{74E5557D-A599-41BE-9415-8510463E69C1}" type="presParOf" srcId="{76F96B1A-6C8F-4CC0-B49B-3834E94CCD74}" destId="{9AFD3317-C7D2-47C5-8008-B7DFF58F9E26}" srcOrd="1" destOrd="0" presId="urn:microsoft.com/office/officeart/2005/8/layout/orgChart1"/>
    <dgm:cxn modelId="{FE3D7EFF-F396-4066-A921-5B7A2387A29F}" type="presParOf" srcId="{D9ECBC9F-EF81-4E92-AA81-F5778436335F}" destId="{11BCB183-D1BC-4849-9041-329C0CB02E77}" srcOrd="1" destOrd="0" presId="urn:microsoft.com/office/officeart/2005/8/layout/orgChart1"/>
    <dgm:cxn modelId="{E279E04C-1874-41F9-9E68-F4D264502ABD}" type="presParOf" srcId="{D9ECBC9F-EF81-4E92-AA81-F5778436335F}" destId="{D36C2253-7A4D-48C6-8833-5DCCD102979C}" srcOrd="2" destOrd="0" presId="urn:microsoft.com/office/officeart/2005/8/layout/orgChart1"/>
    <dgm:cxn modelId="{4E81DFDA-4C34-4DE9-BC94-CD88261EA4C5}" type="presParOf" srcId="{34CF3720-EFB7-473B-8D7A-322D9113036B}" destId="{F34D6B8F-687B-4FDB-BD30-8254EE22C5A7}" srcOrd="4" destOrd="0" presId="urn:microsoft.com/office/officeart/2005/8/layout/orgChart1"/>
    <dgm:cxn modelId="{B00E46D9-321D-4D63-BC7A-078C2CA9C502}" type="presParOf" srcId="{34CF3720-EFB7-473B-8D7A-322D9113036B}" destId="{6C1BFC5C-DFAF-4915-BC1A-B6FCFBD8D0BE}" srcOrd="5" destOrd="0" presId="urn:microsoft.com/office/officeart/2005/8/layout/orgChart1"/>
    <dgm:cxn modelId="{DF54EF50-FD3E-4883-B795-B7C7AF5378A8}" type="presParOf" srcId="{6C1BFC5C-DFAF-4915-BC1A-B6FCFBD8D0BE}" destId="{0182BC7E-C8DC-45DD-A314-3C5E96237906}" srcOrd="0" destOrd="0" presId="urn:microsoft.com/office/officeart/2005/8/layout/orgChart1"/>
    <dgm:cxn modelId="{43B0B31E-D479-4D93-B4B0-EED1E8723ABA}" type="presParOf" srcId="{0182BC7E-C8DC-45DD-A314-3C5E96237906}" destId="{0DFE799C-6ABB-4F4B-B4CC-6756B185B482}" srcOrd="0" destOrd="0" presId="urn:microsoft.com/office/officeart/2005/8/layout/orgChart1"/>
    <dgm:cxn modelId="{193C4C06-B644-4B52-ACCA-2B5EA22D0998}" type="presParOf" srcId="{0182BC7E-C8DC-45DD-A314-3C5E96237906}" destId="{31A5FD97-CE28-4114-B488-9B75E1561F0E}" srcOrd="1" destOrd="0" presId="urn:microsoft.com/office/officeart/2005/8/layout/orgChart1"/>
    <dgm:cxn modelId="{F5BE64AA-CB9D-4F75-B713-CFE3CE957DC2}" type="presParOf" srcId="{6C1BFC5C-DFAF-4915-BC1A-B6FCFBD8D0BE}" destId="{062795A9-DCA5-4F1C-BA80-996988AB7358}" srcOrd="1" destOrd="0" presId="urn:microsoft.com/office/officeart/2005/8/layout/orgChart1"/>
    <dgm:cxn modelId="{94766C6D-BD25-4EA0-BF1D-51D37FC7E3DE}" type="presParOf" srcId="{062795A9-DCA5-4F1C-BA80-996988AB7358}" destId="{C43FF9C4-D79A-4712-94FC-2599AA3C9816}" srcOrd="0" destOrd="0" presId="urn:microsoft.com/office/officeart/2005/8/layout/orgChart1"/>
    <dgm:cxn modelId="{D75C802F-D74E-4BFA-A18E-55A40C7CBF37}" type="presParOf" srcId="{062795A9-DCA5-4F1C-BA80-996988AB7358}" destId="{A42B3AB6-4C14-4733-A17B-25D611F08957}" srcOrd="1" destOrd="0" presId="urn:microsoft.com/office/officeart/2005/8/layout/orgChart1"/>
    <dgm:cxn modelId="{2D40F32A-53BB-4C50-BD82-46C1E1C68208}" type="presParOf" srcId="{A42B3AB6-4C14-4733-A17B-25D611F08957}" destId="{6286979A-4A64-4930-A323-C36281F61EBD}" srcOrd="0" destOrd="0" presId="urn:microsoft.com/office/officeart/2005/8/layout/orgChart1"/>
    <dgm:cxn modelId="{F414AEBA-6459-424C-B877-F038BB3BDFB2}" type="presParOf" srcId="{6286979A-4A64-4930-A323-C36281F61EBD}" destId="{24F88734-B38D-4D91-B9D4-6C94EC9A034A}" srcOrd="0" destOrd="0" presId="urn:microsoft.com/office/officeart/2005/8/layout/orgChart1"/>
    <dgm:cxn modelId="{742B6E1D-1E8C-48A6-8781-2D2442FF8B8F}" type="presParOf" srcId="{6286979A-4A64-4930-A323-C36281F61EBD}" destId="{C4EEB95A-EB55-46AE-B460-3937B09265E3}" srcOrd="1" destOrd="0" presId="urn:microsoft.com/office/officeart/2005/8/layout/orgChart1"/>
    <dgm:cxn modelId="{5B888F27-E746-4D83-9F2E-F9CB3322FD57}" type="presParOf" srcId="{A42B3AB6-4C14-4733-A17B-25D611F08957}" destId="{38EADE08-2E1A-4B52-8E5D-84D5C0826249}" srcOrd="1" destOrd="0" presId="urn:microsoft.com/office/officeart/2005/8/layout/orgChart1"/>
    <dgm:cxn modelId="{7F7ABB11-5F70-439A-A415-51EBEDCBFF6F}" type="presParOf" srcId="{38EADE08-2E1A-4B52-8E5D-84D5C0826249}" destId="{9E611CF9-DBA1-413A-94B2-8CA7EC273CB3}" srcOrd="0" destOrd="0" presId="urn:microsoft.com/office/officeart/2005/8/layout/orgChart1"/>
    <dgm:cxn modelId="{F9550A72-7859-490D-B470-084479C59B54}" type="presParOf" srcId="{38EADE08-2E1A-4B52-8E5D-84D5C0826249}" destId="{5816E6F7-0BCA-4219-8D96-3F09D5C166FD}" srcOrd="1" destOrd="0" presId="urn:microsoft.com/office/officeart/2005/8/layout/orgChart1"/>
    <dgm:cxn modelId="{8A842EFB-5629-4FF5-84AE-06494479CEE9}" type="presParOf" srcId="{5816E6F7-0BCA-4219-8D96-3F09D5C166FD}" destId="{EABA7BF7-6D4A-4C1A-9539-49D5860A54BA}" srcOrd="0" destOrd="0" presId="urn:microsoft.com/office/officeart/2005/8/layout/orgChart1"/>
    <dgm:cxn modelId="{B385E99D-BB29-433A-A498-F58294A2FDEF}" type="presParOf" srcId="{EABA7BF7-6D4A-4C1A-9539-49D5860A54BA}" destId="{CD1C90AA-2430-46C2-BD57-B49552FFABEB}" srcOrd="0" destOrd="0" presId="urn:microsoft.com/office/officeart/2005/8/layout/orgChart1"/>
    <dgm:cxn modelId="{18EDEA3E-1DDA-497A-93BD-52191D088ED7}" type="presParOf" srcId="{EABA7BF7-6D4A-4C1A-9539-49D5860A54BA}" destId="{E6BF3255-4754-4E50-87A3-73E8403CDA68}" srcOrd="1" destOrd="0" presId="urn:microsoft.com/office/officeart/2005/8/layout/orgChart1"/>
    <dgm:cxn modelId="{389DDB49-E20D-434A-BC7D-4C126F9531D7}" type="presParOf" srcId="{5816E6F7-0BCA-4219-8D96-3F09D5C166FD}" destId="{FD1BDA5D-842F-4B60-8012-3156AD9CE035}" srcOrd="1" destOrd="0" presId="urn:microsoft.com/office/officeart/2005/8/layout/orgChart1"/>
    <dgm:cxn modelId="{53E25885-F9E6-446A-87A4-09A96606046E}" type="presParOf" srcId="{5816E6F7-0BCA-4219-8D96-3F09D5C166FD}" destId="{32DB0C8A-88A0-4643-9925-FA53FEC8637E}" srcOrd="2" destOrd="0" presId="urn:microsoft.com/office/officeart/2005/8/layout/orgChart1"/>
    <dgm:cxn modelId="{29BE0CAB-A430-41EA-9AB1-7FB2012AACFC}" type="presParOf" srcId="{38EADE08-2E1A-4B52-8E5D-84D5C0826249}" destId="{5DE2DD95-7A1F-4122-8C2E-29BE254F9BF3}" srcOrd="2" destOrd="0" presId="urn:microsoft.com/office/officeart/2005/8/layout/orgChart1"/>
    <dgm:cxn modelId="{EBA07066-4A46-41FF-B7C2-66151A7AA2E7}" type="presParOf" srcId="{38EADE08-2E1A-4B52-8E5D-84D5C0826249}" destId="{6397B0E0-B2B1-4034-A73C-30FC6DC8FB7A}" srcOrd="3" destOrd="0" presId="urn:microsoft.com/office/officeart/2005/8/layout/orgChart1"/>
    <dgm:cxn modelId="{CAF014FD-0B71-44DD-AF14-37D624114C3E}" type="presParOf" srcId="{6397B0E0-B2B1-4034-A73C-30FC6DC8FB7A}" destId="{CBBA0B52-71C0-49B2-8D62-52877AF0B133}" srcOrd="0" destOrd="0" presId="urn:microsoft.com/office/officeart/2005/8/layout/orgChart1"/>
    <dgm:cxn modelId="{438E6C61-F341-4233-A32E-7BF4BE606969}" type="presParOf" srcId="{CBBA0B52-71C0-49B2-8D62-52877AF0B133}" destId="{994085E7-9E5C-473B-86BF-306F774A5C05}" srcOrd="0" destOrd="0" presId="urn:microsoft.com/office/officeart/2005/8/layout/orgChart1"/>
    <dgm:cxn modelId="{D19A86F6-D248-46FC-9B82-C25D65BFA329}" type="presParOf" srcId="{CBBA0B52-71C0-49B2-8D62-52877AF0B133}" destId="{787C1416-26E6-4925-AD16-5F12F52D8969}" srcOrd="1" destOrd="0" presId="urn:microsoft.com/office/officeart/2005/8/layout/orgChart1"/>
    <dgm:cxn modelId="{3DAA33B4-110C-492D-A623-6E44296EBA86}" type="presParOf" srcId="{6397B0E0-B2B1-4034-A73C-30FC6DC8FB7A}" destId="{620D4C45-40CD-4DF4-88DF-418FACF1E7DD}" srcOrd="1" destOrd="0" presId="urn:microsoft.com/office/officeart/2005/8/layout/orgChart1"/>
    <dgm:cxn modelId="{EE401BED-FE63-4284-9D5C-3AB2C16A3698}" type="presParOf" srcId="{6397B0E0-B2B1-4034-A73C-30FC6DC8FB7A}" destId="{B66B7CCC-C2F5-438E-9A68-4E40EE023D9B}" srcOrd="2" destOrd="0" presId="urn:microsoft.com/office/officeart/2005/8/layout/orgChart1"/>
    <dgm:cxn modelId="{9231D39C-5566-4643-914E-C58555EA97D4}" type="presParOf" srcId="{A42B3AB6-4C14-4733-A17B-25D611F08957}" destId="{B9EDB868-219F-46AF-AE4D-62CF42FC4BCD}" srcOrd="2" destOrd="0" presId="urn:microsoft.com/office/officeart/2005/8/layout/orgChart1"/>
    <dgm:cxn modelId="{7E36C70A-50B2-4546-8845-3142B457966D}" type="presParOf" srcId="{062795A9-DCA5-4F1C-BA80-996988AB7358}" destId="{175E1D2E-68FC-48FD-A2DA-F0835B537629}" srcOrd="2" destOrd="0" presId="urn:microsoft.com/office/officeart/2005/8/layout/orgChart1"/>
    <dgm:cxn modelId="{200C12C7-F0E0-4EB4-A308-565C257C4D64}" type="presParOf" srcId="{062795A9-DCA5-4F1C-BA80-996988AB7358}" destId="{8FEC7AA8-A064-49C5-9D64-DBC7EE840BF9}" srcOrd="3" destOrd="0" presId="urn:microsoft.com/office/officeart/2005/8/layout/orgChart1"/>
    <dgm:cxn modelId="{65B9FE3A-F529-4354-BCBC-A108B141A31A}" type="presParOf" srcId="{8FEC7AA8-A064-49C5-9D64-DBC7EE840BF9}" destId="{68E30FF7-CF69-4FF2-A4FF-433CDEC9E97F}" srcOrd="0" destOrd="0" presId="urn:microsoft.com/office/officeart/2005/8/layout/orgChart1"/>
    <dgm:cxn modelId="{E6A18316-0F7C-4943-BD01-5474A3703F87}" type="presParOf" srcId="{68E30FF7-CF69-4FF2-A4FF-433CDEC9E97F}" destId="{9EC6E2BC-5163-48E2-AF0F-742FA88F700F}" srcOrd="0" destOrd="0" presId="urn:microsoft.com/office/officeart/2005/8/layout/orgChart1"/>
    <dgm:cxn modelId="{D8D01D2A-9854-4F3B-8585-57DB36CC9042}" type="presParOf" srcId="{68E30FF7-CF69-4FF2-A4FF-433CDEC9E97F}" destId="{5BE5A548-C6F1-481A-84D1-CDBC9A3FBB10}" srcOrd="1" destOrd="0" presId="urn:microsoft.com/office/officeart/2005/8/layout/orgChart1"/>
    <dgm:cxn modelId="{4C3A1FF6-FA7F-4586-8D3B-1F1A4C958697}" type="presParOf" srcId="{8FEC7AA8-A064-49C5-9D64-DBC7EE840BF9}" destId="{D00E9044-4A51-4290-9C01-4D85D761E819}" srcOrd="1" destOrd="0" presId="urn:microsoft.com/office/officeart/2005/8/layout/orgChart1"/>
    <dgm:cxn modelId="{0B4F9AE8-A201-48B9-A3A8-CF41E47C1290}" type="presParOf" srcId="{8FEC7AA8-A064-49C5-9D64-DBC7EE840BF9}" destId="{F619B4AF-BB08-428A-AD34-DF74748560AA}" srcOrd="2" destOrd="0" presId="urn:microsoft.com/office/officeart/2005/8/layout/orgChart1"/>
    <dgm:cxn modelId="{054E06A0-DC8F-4DD3-9437-46A52B353F3C}" type="presParOf" srcId="{6C1BFC5C-DFAF-4915-BC1A-B6FCFBD8D0BE}" destId="{2EB3D148-39AB-4EFA-A9EB-DD9C52DBE290}" srcOrd="2" destOrd="0" presId="urn:microsoft.com/office/officeart/2005/8/layout/orgChart1"/>
    <dgm:cxn modelId="{BD7735B3-6C7E-4101-AD25-EECB88C78C38}" type="presParOf" srcId="{AAFD45BA-C8D6-40EA-B79A-97E1C15CB473}" destId="{0B9FD0F6-3859-4B8C-AD67-8EEA1D10F147}"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5E1D2E-68FC-48FD-A2DA-F0835B537629}">
      <dsp:nvSpPr>
        <dsp:cNvPr id="0" name=""/>
        <dsp:cNvSpPr/>
      </dsp:nvSpPr>
      <dsp:spPr>
        <a:xfrm>
          <a:off x="6117888" y="2261182"/>
          <a:ext cx="1128948" cy="391866"/>
        </a:xfrm>
        <a:custGeom>
          <a:avLst/>
          <a:gdLst/>
          <a:ahLst/>
          <a:cxnLst/>
          <a:rect l="0" t="0" r="0" b="0"/>
          <a:pathLst>
            <a:path>
              <a:moveTo>
                <a:pt x="0" y="0"/>
              </a:moveTo>
              <a:lnTo>
                <a:pt x="0" y="195933"/>
              </a:lnTo>
              <a:lnTo>
                <a:pt x="1128948" y="195933"/>
              </a:lnTo>
              <a:lnTo>
                <a:pt x="1128948" y="391866"/>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E2DD95-7A1F-4122-8C2E-29BE254F9BF3}">
      <dsp:nvSpPr>
        <dsp:cNvPr id="0" name=""/>
        <dsp:cNvSpPr/>
      </dsp:nvSpPr>
      <dsp:spPr>
        <a:xfrm>
          <a:off x="4242526" y="3586064"/>
          <a:ext cx="279904" cy="2183256"/>
        </a:xfrm>
        <a:custGeom>
          <a:avLst/>
          <a:gdLst/>
          <a:ahLst/>
          <a:cxnLst/>
          <a:rect l="0" t="0" r="0" b="0"/>
          <a:pathLst>
            <a:path>
              <a:moveTo>
                <a:pt x="0" y="0"/>
              </a:moveTo>
              <a:lnTo>
                <a:pt x="0" y="2183256"/>
              </a:lnTo>
              <a:lnTo>
                <a:pt x="279904" y="218325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611CF9-DBA1-413A-94B2-8CA7EC273CB3}">
      <dsp:nvSpPr>
        <dsp:cNvPr id="0" name=""/>
        <dsp:cNvSpPr/>
      </dsp:nvSpPr>
      <dsp:spPr>
        <a:xfrm>
          <a:off x="4242526" y="3586064"/>
          <a:ext cx="279904" cy="858374"/>
        </a:xfrm>
        <a:custGeom>
          <a:avLst/>
          <a:gdLst/>
          <a:ahLst/>
          <a:cxnLst/>
          <a:rect l="0" t="0" r="0" b="0"/>
          <a:pathLst>
            <a:path>
              <a:moveTo>
                <a:pt x="0" y="0"/>
              </a:moveTo>
              <a:lnTo>
                <a:pt x="0" y="858374"/>
              </a:lnTo>
              <a:lnTo>
                <a:pt x="279904" y="858374"/>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3FF9C4-D79A-4712-94FC-2599AA3C9816}">
      <dsp:nvSpPr>
        <dsp:cNvPr id="0" name=""/>
        <dsp:cNvSpPr/>
      </dsp:nvSpPr>
      <dsp:spPr>
        <a:xfrm>
          <a:off x="4988939" y="2261182"/>
          <a:ext cx="1128948" cy="391866"/>
        </a:xfrm>
        <a:custGeom>
          <a:avLst/>
          <a:gdLst/>
          <a:ahLst/>
          <a:cxnLst/>
          <a:rect l="0" t="0" r="0" b="0"/>
          <a:pathLst>
            <a:path>
              <a:moveTo>
                <a:pt x="1128948" y="0"/>
              </a:moveTo>
              <a:lnTo>
                <a:pt x="1128948" y="195933"/>
              </a:lnTo>
              <a:lnTo>
                <a:pt x="0" y="195933"/>
              </a:lnTo>
              <a:lnTo>
                <a:pt x="0" y="391866"/>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D6B8F-687B-4FDB-BD30-8254EE22C5A7}">
      <dsp:nvSpPr>
        <dsp:cNvPr id="0" name=""/>
        <dsp:cNvSpPr/>
      </dsp:nvSpPr>
      <dsp:spPr>
        <a:xfrm>
          <a:off x="3859990" y="936300"/>
          <a:ext cx="2257897" cy="391866"/>
        </a:xfrm>
        <a:custGeom>
          <a:avLst/>
          <a:gdLst/>
          <a:ahLst/>
          <a:cxnLst/>
          <a:rect l="0" t="0" r="0" b="0"/>
          <a:pathLst>
            <a:path>
              <a:moveTo>
                <a:pt x="0" y="0"/>
              </a:moveTo>
              <a:lnTo>
                <a:pt x="0" y="195933"/>
              </a:lnTo>
              <a:lnTo>
                <a:pt x="2257897" y="195933"/>
              </a:lnTo>
              <a:lnTo>
                <a:pt x="2257897" y="39186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2A0007-E5DB-4EA1-8044-D12B7F4B89F1}">
      <dsp:nvSpPr>
        <dsp:cNvPr id="0" name=""/>
        <dsp:cNvSpPr/>
      </dsp:nvSpPr>
      <dsp:spPr>
        <a:xfrm>
          <a:off x="3814270" y="936300"/>
          <a:ext cx="91440" cy="391866"/>
        </a:xfrm>
        <a:custGeom>
          <a:avLst/>
          <a:gdLst/>
          <a:ahLst/>
          <a:cxnLst/>
          <a:rect l="0" t="0" r="0" b="0"/>
          <a:pathLst>
            <a:path>
              <a:moveTo>
                <a:pt x="45720" y="0"/>
              </a:moveTo>
              <a:lnTo>
                <a:pt x="45720" y="195933"/>
              </a:lnTo>
              <a:lnTo>
                <a:pt x="57420" y="195933"/>
              </a:lnTo>
              <a:lnTo>
                <a:pt x="57420" y="39186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36A634-8FF8-4CFB-B1F7-2DD6FD7FBDDB}">
      <dsp:nvSpPr>
        <dsp:cNvPr id="0" name=""/>
        <dsp:cNvSpPr/>
      </dsp:nvSpPr>
      <dsp:spPr>
        <a:xfrm>
          <a:off x="1602092" y="936300"/>
          <a:ext cx="2257897" cy="391866"/>
        </a:xfrm>
        <a:custGeom>
          <a:avLst/>
          <a:gdLst/>
          <a:ahLst/>
          <a:cxnLst/>
          <a:rect l="0" t="0" r="0" b="0"/>
          <a:pathLst>
            <a:path>
              <a:moveTo>
                <a:pt x="2257897" y="0"/>
              </a:moveTo>
              <a:lnTo>
                <a:pt x="2257897" y="195933"/>
              </a:lnTo>
              <a:lnTo>
                <a:pt x="0" y="195933"/>
              </a:lnTo>
              <a:lnTo>
                <a:pt x="0" y="39186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A61DB5-989D-4127-B739-1D107DBC4D13}">
      <dsp:nvSpPr>
        <dsp:cNvPr id="0" name=""/>
        <dsp:cNvSpPr/>
      </dsp:nvSpPr>
      <dsp:spPr>
        <a:xfrm>
          <a:off x="2926975" y="3285"/>
          <a:ext cx="1866031" cy="93301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kern="1200" dirty="0"/>
            <a:t>25 Patients scanned</a:t>
          </a:r>
        </a:p>
      </dsp:txBody>
      <dsp:txXfrm>
        <a:off x="2926975" y="3285"/>
        <a:ext cx="1866031" cy="933015"/>
      </dsp:txXfrm>
    </dsp:sp>
    <dsp:sp modelId="{8AA8BC9F-021A-48E1-87E1-A714EA497446}">
      <dsp:nvSpPr>
        <dsp:cNvPr id="0" name=""/>
        <dsp:cNvSpPr/>
      </dsp:nvSpPr>
      <dsp:spPr>
        <a:xfrm>
          <a:off x="669077" y="1328167"/>
          <a:ext cx="1866031" cy="93301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kern="1200" dirty="0" smtClean="0"/>
            <a:t>6 </a:t>
          </a:r>
          <a:r>
            <a:rPr lang="en-GB" sz="2200" kern="1200" dirty="0"/>
            <a:t>Cancer</a:t>
          </a:r>
        </a:p>
      </dsp:txBody>
      <dsp:txXfrm>
        <a:off x="669077" y="1328167"/>
        <a:ext cx="1866031" cy="933015"/>
      </dsp:txXfrm>
    </dsp:sp>
    <dsp:sp modelId="{B876D339-4538-4172-9C03-4972DE063FCD}">
      <dsp:nvSpPr>
        <dsp:cNvPr id="0" name=""/>
        <dsp:cNvSpPr/>
      </dsp:nvSpPr>
      <dsp:spPr>
        <a:xfrm>
          <a:off x="2938675" y="1328167"/>
          <a:ext cx="1866031" cy="93301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kern="1200" dirty="0" smtClean="0"/>
            <a:t>1 probable</a:t>
          </a:r>
          <a:endParaRPr lang="en-GB" sz="2200" kern="1200" dirty="0"/>
        </a:p>
      </dsp:txBody>
      <dsp:txXfrm>
        <a:off x="2938675" y="1328167"/>
        <a:ext cx="1866031" cy="933015"/>
      </dsp:txXfrm>
    </dsp:sp>
    <dsp:sp modelId="{0DFE799C-6ABB-4F4B-B4CC-6756B185B482}">
      <dsp:nvSpPr>
        <dsp:cNvPr id="0" name=""/>
        <dsp:cNvSpPr/>
      </dsp:nvSpPr>
      <dsp:spPr>
        <a:xfrm>
          <a:off x="5184872" y="1328167"/>
          <a:ext cx="1866031" cy="93301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kern="1200" dirty="0" smtClean="0"/>
            <a:t>18 </a:t>
          </a:r>
          <a:r>
            <a:rPr lang="en-GB" sz="2200" kern="1200" dirty="0"/>
            <a:t>No cancer</a:t>
          </a:r>
        </a:p>
      </dsp:txBody>
      <dsp:txXfrm>
        <a:off x="5184872" y="1328167"/>
        <a:ext cx="1866031" cy="933015"/>
      </dsp:txXfrm>
    </dsp:sp>
    <dsp:sp modelId="{24F88734-B38D-4D91-B9D4-6C94EC9A034A}">
      <dsp:nvSpPr>
        <dsp:cNvPr id="0" name=""/>
        <dsp:cNvSpPr/>
      </dsp:nvSpPr>
      <dsp:spPr>
        <a:xfrm>
          <a:off x="4055923" y="2653049"/>
          <a:ext cx="1866031" cy="9330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kern="1200" dirty="0" smtClean="0"/>
            <a:t>13 </a:t>
          </a:r>
          <a:r>
            <a:rPr lang="en-GB" sz="2200" kern="1200" dirty="0"/>
            <a:t>Referred to secondary care</a:t>
          </a:r>
        </a:p>
      </dsp:txBody>
      <dsp:txXfrm>
        <a:off x="4055923" y="2653049"/>
        <a:ext cx="1866031" cy="933015"/>
      </dsp:txXfrm>
    </dsp:sp>
    <dsp:sp modelId="{CD1C90AA-2430-46C2-BD57-B49552FFABEB}">
      <dsp:nvSpPr>
        <dsp:cNvPr id="0" name=""/>
        <dsp:cNvSpPr/>
      </dsp:nvSpPr>
      <dsp:spPr>
        <a:xfrm>
          <a:off x="4522431" y="3977931"/>
          <a:ext cx="1866031" cy="9330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kern="1200" dirty="0"/>
            <a:t>4 Follow up imaging</a:t>
          </a:r>
        </a:p>
      </dsp:txBody>
      <dsp:txXfrm>
        <a:off x="4522431" y="3977931"/>
        <a:ext cx="1866031" cy="933015"/>
      </dsp:txXfrm>
    </dsp:sp>
    <dsp:sp modelId="{994085E7-9E5C-473B-86BF-306F774A5C05}">
      <dsp:nvSpPr>
        <dsp:cNvPr id="0" name=""/>
        <dsp:cNvSpPr/>
      </dsp:nvSpPr>
      <dsp:spPr>
        <a:xfrm>
          <a:off x="4522431" y="5302813"/>
          <a:ext cx="1866031" cy="9330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kern="1200" dirty="0" smtClean="0"/>
            <a:t>9 </a:t>
          </a:r>
          <a:r>
            <a:rPr lang="en-GB" sz="2200" kern="1200" dirty="0"/>
            <a:t>No follow up imaging</a:t>
          </a:r>
        </a:p>
      </dsp:txBody>
      <dsp:txXfrm>
        <a:off x="4522431" y="5302813"/>
        <a:ext cx="1866031" cy="933015"/>
      </dsp:txXfrm>
    </dsp:sp>
    <dsp:sp modelId="{9EC6E2BC-5163-48E2-AF0F-742FA88F700F}">
      <dsp:nvSpPr>
        <dsp:cNvPr id="0" name=""/>
        <dsp:cNvSpPr/>
      </dsp:nvSpPr>
      <dsp:spPr>
        <a:xfrm>
          <a:off x="6313821" y="2653049"/>
          <a:ext cx="1866031" cy="93301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kern="1200" dirty="0"/>
            <a:t>5 Not referred to secondary care</a:t>
          </a:r>
        </a:p>
      </dsp:txBody>
      <dsp:txXfrm>
        <a:off x="6313821" y="2653049"/>
        <a:ext cx="1866031" cy="93301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355A8-E68A-4CFC-9983-4E7A4F296679}" type="datetimeFigureOut">
              <a:rPr lang="en-GB" smtClean="0"/>
              <a:pPr/>
              <a:t>24/06/2019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80246F-21B4-41BB-9AD2-ABD4E7FB1D99}" type="slidenum">
              <a:rPr lang="en-GB" smtClean="0"/>
              <a:pPr/>
              <a:t>‹#›</a:t>
            </a:fld>
            <a:endParaRPr lang="en-GB"/>
          </a:p>
        </p:txBody>
      </p:sp>
    </p:spTree>
    <p:extLst>
      <p:ext uri="{BB962C8B-B14F-4D97-AF65-F5344CB8AC3E}">
        <p14:creationId xmlns="" xmlns:p14="http://schemas.microsoft.com/office/powerpoint/2010/main" val="3576120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Two graphs</a:t>
            </a:r>
          </a:p>
        </p:txBody>
      </p:sp>
      <p:sp>
        <p:nvSpPr>
          <p:cNvPr id="4" name="Slide Number Placeholder 3"/>
          <p:cNvSpPr>
            <a:spLocks noGrp="1"/>
          </p:cNvSpPr>
          <p:nvPr>
            <p:ph type="sldNum" sz="quarter" idx="10"/>
          </p:nvPr>
        </p:nvSpPr>
        <p:spPr/>
        <p:txBody>
          <a:bodyPr/>
          <a:lstStyle/>
          <a:p>
            <a:fld id="{F280246F-21B4-41BB-9AD2-ABD4E7FB1D99}" type="slidenum">
              <a:rPr lang="en-GB" smtClean="0"/>
              <a:pPr/>
              <a:t>3</a:t>
            </a:fld>
            <a:endParaRPr lang="en-GB"/>
          </a:p>
        </p:txBody>
      </p:sp>
    </p:spTree>
    <p:extLst>
      <p:ext uri="{BB962C8B-B14F-4D97-AF65-F5344CB8AC3E}">
        <p14:creationId xmlns="" xmlns:p14="http://schemas.microsoft.com/office/powerpoint/2010/main" val="1954568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Practice referred total number</a:t>
            </a:r>
          </a:p>
          <a:p>
            <a:endParaRPr lang="en-GB" dirty="0"/>
          </a:p>
        </p:txBody>
      </p:sp>
      <p:sp>
        <p:nvSpPr>
          <p:cNvPr id="4" name="Slide Number Placeholder 3"/>
          <p:cNvSpPr>
            <a:spLocks noGrp="1"/>
          </p:cNvSpPr>
          <p:nvPr>
            <p:ph type="sldNum" sz="quarter" idx="5"/>
          </p:nvPr>
        </p:nvSpPr>
        <p:spPr/>
        <p:txBody>
          <a:bodyPr/>
          <a:lstStyle/>
          <a:p>
            <a:fld id="{F280246F-21B4-41BB-9AD2-ABD4E7FB1D99}" type="slidenum">
              <a:rPr lang="en-GB" smtClean="0"/>
              <a:pPr/>
              <a:t>4</a:t>
            </a:fld>
            <a:endParaRPr lang="en-GB"/>
          </a:p>
        </p:txBody>
      </p:sp>
    </p:spTree>
    <p:extLst>
      <p:ext uri="{BB962C8B-B14F-4D97-AF65-F5344CB8AC3E}">
        <p14:creationId xmlns="" xmlns:p14="http://schemas.microsoft.com/office/powerpoint/2010/main" val="42944967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71276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3376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35652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 xmlns:p14="http://schemas.microsoft.com/office/powerpoint/2010/main" val="90490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72937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64220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963777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112842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6/24/2019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22425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2791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6/24/2019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57821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78370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6/24/2019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0855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6/24/2019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25316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6/24/2019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63005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48533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6/24/2019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728526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6/24/2019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268801844"/>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LCCWGH@nhslothian.scot.nhs.uk" TargetMode="External"/><Relationship Id="rId2" Type="http://schemas.openxmlformats.org/officeDocument/2006/relationships/hyperlink" Target="mailto:CUPTeam@nhslothian.scot.nhs.uk" TargetMode="External"/><Relationship Id="rId1" Type="http://schemas.openxmlformats.org/officeDocument/2006/relationships/slideLayout" Target="../slideLayouts/slideLayout7.xml"/><Relationship Id="rId4" Type="http://schemas.openxmlformats.org/officeDocument/2006/relationships/hyperlink" Target="mailto:SJH.Respiratory@nhslothian.scot.nhs.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147210-D075-824F-9EAF-C13BE3E5AB25}"/>
              </a:ext>
            </a:extLst>
          </p:cNvPr>
          <p:cNvSpPr>
            <a:spLocks noGrp="1"/>
          </p:cNvSpPr>
          <p:nvPr>
            <p:ph type="ctrTitle"/>
          </p:nvPr>
        </p:nvSpPr>
        <p:spPr/>
        <p:txBody>
          <a:bodyPr/>
          <a:lstStyle/>
          <a:p>
            <a:r>
              <a:rPr lang="en-US" dirty="0"/>
              <a:t>GP access to body CT for suspected malignancy</a:t>
            </a:r>
          </a:p>
        </p:txBody>
      </p:sp>
      <p:sp>
        <p:nvSpPr>
          <p:cNvPr id="3" name="Subtitle 2">
            <a:extLst>
              <a:ext uri="{FF2B5EF4-FFF2-40B4-BE49-F238E27FC236}">
                <a16:creationId xmlns="" xmlns:a16="http://schemas.microsoft.com/office/drawing/2014/main" id="{F8478D2C-356E-7647-B4B1-3BE59F03F320}"/>
              </a:ext>
            </a:extLst>
          </p:cNvPr>
          <p:cNvSpPr>
            <a:spLocks noGrp="1"/>
          </p:cNvSpPr>
          <p:nvPr>
            <p:ph type="subTitle" idx="1"/>
          </p:nvPr>
        </p:nvSpPr>
        <p:spPr/>
        <p:txBody>
          <a:bodyPr>
            <a:normAutofit fontScale="70000" lnSpcReduction="20000"/>
          </a:bodyPr>
          <a:lstStyle/>
          <a:p>
            <a:r>
              <a:rPr lang="en-US" dirty="0"/>
              <a:t>Pilot audit </a:t>
            </a:r>
            <a:r>
              <a:rPr lang="en-US" dirty="0" smtClean="0"/>
              <a:t>results</a:t>
            </a:r>
          </a:p>
          <a:p>
            <a:endParaRPr lang="en-US" dirty="0" smtClean="0"/>
          </a:p>
          <a:p>
            <a:endParaRPr lang="en-US" dirty="0" smtClean="0"/>
          </a:p>
          <a:p>
            <a:r>
              <a:rPr lang="en-US" dirty="0" smtClean="0"/>
              <a:t>Dr Allan Green/Dr Stephen Glancy, Radiology, NHS Lothian</a:t>
            </a:r>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096375" y="381000"/>
            <a:ext cx="3095625" cy="18097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66266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3450"/>
            <a:ext cx="9613900" cy="1081088"/>
          </a:xfrm>
        </p:spPr>
        <p:txBody>
          <a:bodyPr>
            <a:normAutofit/>
          </a:bodyPr>
          <a:lstStyle/>
          <a:p>
            <a:r>
              <a:rPr lang="en-GB" sz="4000" b="1" dirty="0" smtClean="0"/>
              <a:t>FAQs</a:t>
            </a:r>
            <a:endParaRPr lang="en-GB" sz="4000" b="1" dirty="0"/>
          </a:p>
        </p:txBody>
      </p:sp>
      <p:sp>
        <p:nvSpPr>
          <p:cNvPr id="3" name="Content Placeholder 2"/>
          <p:cNvSpPr>
            <a:spLocks noGrp="1"/>
          </p:cNvSpPr>
          <p:nvPr>
            <p:ph idx="4294967295"/>
          </p:nvPr>
        </p:nvSpPr>
        <p:spPr>
          <a:xfrm>
            <a:off x="0" y="714046"/>
            <a:ext cx="9613900" cy="3598863"/>
          </a:xfrm>
          <a:ln>
            <a:solidFill>
              <a:schemeClr val="accent1"/>
            </a:solidFill>
          </a:ln>
        </p:spPr>
        <p:txBody>
          <a:bodyPr>
            <a:noAutofit/>
          </a:bodyPr>
          <a:lstStyle/>
          <a:p>
            <a:r>
              <a:rPr lang="en-GB" sz="1600" dirty="0" smtClean="0">
                <a:solidFill>
                  <a:schemeClr val="bg1"/>
                </a:solidFill>
              </a:rPr>
              <a:t>How do I refer a patient for CT with a suspected malignancy?</a:t>
            </a:r>
          </a:p>
          <a:p>
            <a:pPr lvl="1"/>
            <a:r>
              <a:rPr lang="en-GB" sz="1400" dirty="0" smtClean="0"/>
              <a:t>Refer to Guidance on </a:t>
            </a:r>
            <a:r>
              <a:rPr lang="en-GB" sz="1400" dirty="0" err="1" smtClean="0"/>
              <a:t>RefHelp</a:t>
            </a:r>
            <a:r>
              <a:rPr lang="en-GB" sz="1400" dirty="0" smtClean="0"/>
              <a:t> (URL...)</a:t>
            </a:r>
          </a:p>
          <a:p>
            <a:pPr lvl="1"/>
            <a:r>
              <a:rPr lang="en-GB" sz="1400" dirty="0" smtClean="0"/>
              <a:t>Via SCI Gateway (URL...)</a:t>
            </a:r>
          </a:p>
          <a:p>
            <a:r>
              <a:rPr lang="en-GB" sz="1600" dirty="0" smtClean="0">
                <a:solidFill>
                  <a:schemeClr val="bg1"/>
                </a:solidFill>
              </a:rPr>
              <a:t>What do I do if the CT I request reveals a malignancy?</a:t>
            </a:r>
          </a:p>
          <a:p>
            <a:pPr lvl="1"/>
            <a:r>
              <a:rPr lang="en-GB" sz="1400" dirty="0" smtClean="0"/>
              <a:t>Refer as urgent to the appropriate specialty as normal. If the primary source is unclear, refer to the Cancer of Unknown Primary (CUP) Team or contact </a:t>
            </a:r>
            <a:r>
              <a:rPr lang="en-GB" sz="1400" dirty="0" smtClean="0">
                <a:hlinkClick r:id="rId2"/>
              </a:rPr>
              <a:t>CUPTeam@nhslothian.scot.nhs.uk</a:t>
            </a:r>
            <a:r>
              <a:rPr lang="en-GB" sz="1400" dirty="0" smtClean="0"/>
              <a:t> to discuss</a:t>
            </a:r>
          </a:p>
          <a:p>
            <a:r>
              <a:rPr lang="en-GB" sz="1600" dirty="0" smtClean="0">
                <a:solidFill>
                  <a:schemeClr val="bg1"/>
                </a:solidFill>
              </a:rPr>
              <a:t>What do I do if there is an ‘incidental’ finding on the CT?</a:t>
            </a:r>
          </a:p>
          <a:p>
            <a:pPr lvl="1"/>
            <a:r>
              <a:rPr lang="en-GB" sz="1400" dirty="0" smtClean="0"/>
              <a:t>The report will often guide the referrer as to the most appropriate next step; often no action is required. Specific advice may be available on </a:t>
            </a:r>
            <a:r>
              <a:rPr lang="en-GB" sz="1400" dirty="0" err="1" smtClean="0"/>
              <a:t>RefHelp</a:t>
            </a:r>
            <a:r>
              <a:rPr lang="en-GB" sz="1400" dirty="0" smtClean="0"/>
              <a:t>. The reporting radiologist will also be able to advise on specific findings and is happy to be contacted.</a:t>
            </a:r>
          </a:p>
          <a:p>
            <a:pPr lvl="1"/>
            <a:r>
              <a:rPr lang="en-GB" sz="1400" dirty="0" smtClean="0"/>
              <a:t>Renal or hepatic cysts do not generally merit any follow-up unless advised</a:t>
            </a:r>
          </a:p>
          <a:p>
            <a:pPr lvl="1"/>
            <a:r>
              <a:rPr lang="en-GB" sz="1400" dirty="0" err="1" smtClean="0"/>
              <a:t>Atelectasis</a:t>
            </a:r>
            <a:r>
              <a:rPr lang="en-GB" sz="1400" dirty="0" smtClean="0"/>
              <a:t>, tiny pulmonary nodules, sub-cm nodes, </a:t>
            </a:r>
            <a:r>
              <a:rPr lang="en-GB" sz="1400" dirty="0" err="1" smtClean="0"/>
              <a:t>diverticular</a:t>
            </a:r>
            <a:r>
              <a:rPr lang="en-GB" sz="1400" dirty="0" smtClean="0"/>
              <a:t> disease, bony </a:t>
            </a:r>
            <a:r>
              <a:rPr lang="en-GB" sz="1400" dirty="0" err="1" smtClean="0"/>
              <a:t>haemangiomas</a:t>
            </a:r>
            <a:r>
              <a:rPr lang="en-GB" sz="1400" dirty="0" smtClean="0"/>
              <a:t> and </a:t>
            </a:r>
            <a:r>
              <a:rPr lang="en-GB" sz="1400" dirty="0" err="1" smtClean="0"/>
              <a:t>Tarlov’s</a:t>
            </a:r>
            <a:r>
              <a:rPr lang="en-GB" sz="1400" dirty="0" smtClean="0"/>
              <a:t> cysts are usually incidental findings</a:t>
            </a:r>
          </a:p>
          <a:p>
            <a:r>
              <a:rPr lang="en-GB" sz="1600" dirty="0" smtClean="0">
                <a:solidFill>
                  <a:schemeClr val="bg1"/>
                </a:solidFill>
              </a:rPr>
              <a:t>How do I contact the reporting radiologist?</a:t>
            </a:r>
          </a:p>
          <a:p>
            <a:pPr lvl="1"/>
            <a:r>
              <a:rPr lang="en-GB" sz="1400" dirty="0" smtClean="0"/>
              <a:t>NHS email is usually the easiest way to communicate. The duty radiologist in each department will also be available for advice.</a:t>
            </a:r>
          </a:p>
          <a:p>
            <a:r>
              <a:rPr lang="en-GB" sz="1600" dirty="0" smtClean="0">
                <a:solidFill>
                  <a:schemeClr val="bg1"/>
                </a:solidFill>
              </a:rPr>
              <a:t>What if the patient has a CXR suspicious of malignancy?</a:t>
            </a:r>
          </a:p>
          <a:p>
            <a:pPr lvl="1"/>
            <a:r>
              <a:rPr lang="en-GB" sz="1400" dirty="0" smtClean="0"/>
              <a:t>These patients should </a:t>
            </a:r>
            <a:r>
              <a:rPr lang="en-GB" sz="1400" b="1" dirty="0" smtClean="0"/>
              <a:t>NOT</a:t>
            </a:r>
            <a:r>
              <a:rPr lang="en-GB" sz="1400" dirty="0" smtClean="0"/>
              <a:t> be on the Vague Symptoms Pathway. There is an established Fast Track Suspected Lung Cancer Pathway at WGH (</a:t>
            </a:r>
            <a:r>
              <a:rPr lang="en-GB" sz="1400" dirty="0" smtClean="0">
                <a:hlinkClick r:id="rId3"/>
              </a:rPr>
              <a:t>LCCWGH@nhslothian.scot.nhs.uk</a:t>
            </a:r>
            <a:r>
              <a:rPr lang="en-GB" sz="1400" dirty="0" smtClean="0"/>
              <a:t>) , SJH (</a:t>
            </a:r>
            <a:r>
              <a:rPr lang="en-GB" sz="1400" dirty="0" smtClean="0">
                <a:hlinkClick r:id="rId4"/>
              </a:rPr>
              <a:t>SJH.Respiratory@nhslothian.scot.nhs.uk</a:t>
            </a:r>
            <a:r>
              <a:rPr lang="en-GB" sz="1400" dirty="0" smtClean="0"/>
              <a:t> ) and RIE </a:t>
            </a:r>
            <a:r>
              <a:rPr lang="en-GB" sz="1400" dirty="0" smtClean="0"/>
              <a:t>(0131 242 1867)</a:t>
            </a:r>
            <a:endParaRPr lang="en-GB" sz="1400" dirty="0" smtClean="0"/>
          </a:p>
          <a:p>
            <a:r>
              <a:rPr lang="en-GB" sz="1600" dirty="0" smtClean="0">
                <a:solidFill>
                  <a:schemeClr val="bg1"/>
                </a:solidFill>
              </a:rPr>
              <a:t>What if I request an US which shows suspected liver metastases, but no obvious primary?</a:t>
            </a:r>
          </a:p>
          <a:p>
            <a:pPr lvl="1"/>
            <a:r>
              <a:rPr lang="en-GB" sz="1400" dirty="0" smtClean="0"/>
              <a:t>These patients should NOT be on the Vague Symptoms Pathway. Sometimes the Radiology department will arrange further imaging or suggest the appropriate next step. The CUP team are happy to be referred these patients (</a:t>
            </a:r>
            <a:r>
              <a:rPr lang="en-GB" sz="1400" dirty="0" smtClean="0">
                <a:hlinkClick r:id="rId2"/>
              </a:rPr>
              <a:t>CUPTeam@nhslothian.scot.nhs.uk</a:t>
            </a:r>
            <a:r>
              <a:rPr lang="en-GB" sz="1400" dirty="0" smtClean="0"/>
              <a:t>).</a:t>
            </a:r>
          </a:p>
          <a:p>
            <a:pPr>
              <a:buNone/>
            </a:pPr>
            <a:endParaRPr lang="en-GB"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4998F3-EED5-5E49-9AC1-64EB6392FEEB}"/>
              </a:ext>
            </a:extLst>
          </p:cNvPr>
          <p:cNvSpPr>
            <a:spLocks noGrp="1"/>
          </p:cNvSpPr>
          <p:nvPr>
            <p:ph type="title"/>
          </p:nvPr>
        </p:nvSpPr>
        <p:spPr/>
        <p:txBody>
          <a:bodyPr/>
          <a:lstStyle/>
          <a:p>
            <a:r>
              <a:rPr lang="en-US" dirty="0"/>
              <a:t>Referrals</a:t>
            </a:r>
          </a:p>
        </p:txBody>
      </p:sp>
      <p:sp>
        <p:nvSpPr>
          <p:cNvPr id="3" name="Content Placeholder 2">
            <a:extLst>
              <a:ext uri="{FF2B5EF4-FFF2-40B4-BE49-F238E27FC236}">
                <a16:creationId xmlns="" xmlns:a16="http://schemas.microsoft.com/office/drawing/2014/main" id="{DB108758-2441-7A4E-B777-D67E0B8414E2}"/>
              </a:ext>
            </a:extLst>
          </p:cNvPr>
          <p:cNvSpPr>
            <a:spLocks noGrp="1"/>
          </p:cNvSpPr>
          <p:nvPr>
            <p:ph idx="1"/>
          </p:nvPr>
        </p:nvSpPr>
        <p:spPr/>
        <p:txBody>
          <a:bodyPr/>
          <a:lstStyle/>
          <a:p>
            <a:r>
              <a:rPr lang="en-US" dirty="0"/>
              <a:t>28 referrals</a:t>
            </a:r>
          </a:p>
          <a:p>
            <a:r>
              <a:rPr lang="en-US" dirty="0"/>
              <a:t>1 patient refused scan; 1 request was actually for CT brain; 1 should have been an Ultrasound</a:t>
            </a:r>
          </a:p>
          <a:p>
            <a:r>
              <a:rPr lang="en-US" dirty="0"/>
              <a:t>25 CT Chest, Abdomen and Pelvis scans performed</a:t>
            </a:r>
          </a:p>
          <a:p>
            <a:r>
              <a:rPr lang="en-US" dirty="0"/>
              <a:t>88% (22/25) referrals appropriate for pathway, 12% (3/25) should have been arranged by secondary care.</a:t>
            </a:r>
          </a:p>
          <a:p>
            <a:r>
              <a:rPr lang="en-US" dirty="0"/>
              <a:t>100% (25/25) appropriate for CT scanning</a:t>
            </a:r>
          </a:p>
        </p:txBody>
      </p:sp>
    </p:spTree>
    <p:extLst>
      <p:ext uri="{BB962C8B-B14F-4D97-AF65-F5344CB8AC3E}">
        <p14:creationId xmlns="" xmlns:p14="http://schemas.microsoft.com/office/powerpoint/2010/main" val="7140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F29E1A-645D-014D-962B-66E4B05E63C1}"/>
              </a:ext>
            </a:extLst>
          </p:cNvPr>
          <p:cNvSpPr>
            <a:spLocks noGrp="1"/>
          </p:cNvSpPr>
          <p:nvPr>
            <p:ph type="title"/>
          </p:nvPr>
        </p:nvSpPr>
        <p:spPr/>
        <p:txBody>
          <a:bodyPr/>
          <a:lstStyle/>
          <a:p>
            <a:r>
              <a:rPr lang="en-US" dirty="0"/>
              <a:t>Referral to Scan</a:t>
            </a:r>
          </a:p>
        </p:txBody>
      </p:sp>
      <p:sp>
        <p:nvSpPr>
          <p:cNvPr id="3" name="Content Placeholder 2">
            <a:extLst>
              <a:ext uri="{FF2B5EF4-FFF2-40B4-BE49-F238E27FC236}">
                <a16:creationId xmlns="" xmlns:a16="http://schemas.microsoft.com/office/drawing/2014/main" id="{063AB0EF-6288-2B44-AC03-D3EAF3EB8608}"/>
              </a:ext>
            </a:extLst>
          </p:cNvPr>
          <p:cNvSpPr>
            <a:spLocks noGrp="1"/>
          </p:cNvSpPr>
          <p:nvPr>
            <p:ph idx="1"/>
          </p:nvPr>
        </p:nvSpPr>
        <p:spPr>
          <a:xfrm>
            <a:off x="0" y="2133600"/>
            <a:ext cx="9177867" cy="3599316"/>
          </a:xfrm>
        </p:spPr>
        <p:txBody>
          <a:bodyPr/>
          <a:lstStyle/>
          <a:p>
            <a:r>
              <a:rPr lang="en-US" dirty="0"/>
              <a:t>Mean time from referral to scan 21 days</a:t>
            </a:r>
          </a:p>
          <a:p>
            <a:endParaRPr lang="en-US" dirty="0"/>
          </a:p>
        </p:txBody>
      </p:sp>
      <p:graphicFrame>
        <p:nvGraphicFramePr>
          <p:cNvPr id="5" name="Chart 4">
            <a:extLst>
              <a:ext uri="{FF2B5EF4-FFF2-40B4-BE49-F238E27FC236}">
                <a16:creationId xmlns="" xmlns:a16="http://schemas.microsoft.com/office/drawing/2014/main" id="{32870791-7D24-BC4B-8D44-B8BC51908C42}"/>
              </a:ext>
            </a:extLst>
          </p:cNvPr>
          <p:cNvGraphicFramePr>
            <a:graphicFrameLocks/>
          </p:cNvGraphicFramePr>
          <p:nvPr>
            <p:extLst>
              <p:ext uri="{D42A27DB-BD31-4B8C-83A1-F6EECF244321}">
                <p14:modId xmlns="" xmlns:p14="http://schemas.microsoft.com/office/powerpoint/2010/main" val="255659764"/>
              </p:ext>
            </p:extLst>
          </p:nvPr>
        </p:nvGraphicFramePr>
        <p:xfrm>
          <a:off x="270933" y="2540000"/>
          <a:ext cx="11539698" cy="414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342306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F29E1A-645D-014D-962B-66E4B05E63C1}"/>
              </a:ext>
            </a:extLst>
          </p:cNvPr>
          <p:cNvSpPr>
            <a:spLocks noGrp="1"/>
          </p:cNvSpPr>
          <p:nvPr>
            <p:ph type="title"/>
          </p:nvPr>
        </p:nvSpPr>
        <p:spPr/>
        <p:txBody>
          <a:bodyPr/>
          <a:lstStyle/>
          <a:p>
            <a:r>
              <a:rPr lang="en-US" dirty="0"/>
              <a:t>Patients</a:t>
            </a:r>
          </a:p>
        </p:txBody>
      </p:sp>
      <p:sp>
        <p:nvSpPr>
          <p:cNvPr id="3" name="Content Placeholder 2">
            <a:extLst>
              <a:ext uri="{FF2B5EF4-FFF2-40B4-BE49-F238E27FC236}">
                <a16:creationId xmlns="" xmlns:a16="http://schemas.microsoft.com/office/drawing/2014/main" id="{063AB0EF-6288-2B44-AC03-D3EAF3EB8608}"/>
              </a:ext>
            </a:extLst>
          </p:cNvPr>
          <p:cNvSpPr>
            <a:spLocks noGrp="1"/>
          </p:cNvSpPr>
          <p:nvPr>
            <p:ph idx="1"/>
          </p:nvPr>
        </p:nvSpPr>
        <p:spPr>
          <a:xfrm>
            <a:off x="680321" y="2336873"/>
            <a:ext cx="4382009" cy="3599316"/>
          </a:xfrm>
        </p:spPr>
        <p:txBody>
          <a:bodyPr/>
          <a:lstStyle/>
          <a:p>
            <a:r>
              <a:rPr lang="en-US" dirty="0"/>
              <a:t>Mean age 70.8</a:t>
            </a:r>
          </a:p>
          <a:p>
            <a:r>
              <a:rPr lang="en-US" dirty="0"/>
              <a:t>12 Male</a:t>
            </a:r>
          </a:p>
          <a:p>
            <a:r>
              <a:rPr lang="en-US" dirty="0"/>
              <a:t>13 Female</a:t>
            </a:r>
          </a:p>
        </p:txBody>
      </p:sp>
      <p:graphicFrame>
        <p:nvGraphicFramePr>
          <p:cNvPr id="6" name="Chart 5">
            <a:extLst>
              <a:ext uri="{FF2B5EF4-FFF2-40B4-BE49-F238E27FC236}">
                <a16:creationId xmlns="" xmlns:a16="http://schemas.microsoft.com/office/drawing/2014/main" id="{874194C6-4C90-FF47-B8A8-D938E5E02E29}"/>
              </a:ext>
            </a:extLst>
          </p:cNvPr>
          <p:cNvGraphicFramePr/>
          <p:nvPr>
            <p:extLst>
              <p:ext uri="{D42A27DB-BD31-4B8C-83A1-F6EECF244321}">
                <p14:modId xmlns="" xmlns:p14="http://schemas.microsoft.com/office/powerpoint/2010/main" val="2817542414"/>
              </p:ext>
            </p:extLst>
          </p:nvPr>
        </p:nvGraphicFramePr>
        <p:xfrm>
          <a:off x="3640666" y="2032000"/>
          <a:ext cx="7924800" cy="46464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77276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461661-45DF-9243-A474-55AD68BFC1D7}"/>
              </a:ext>
            </a:extLst>
          </p:cNvPr>
          <p:cNvSpPr>
            <a:spLocks noGrp="1"/>
          </p:cNvSpPr>
          <p:nvPr>
            <p:ph type="title"/>
          </p:nvPr>
        </p:nvSpPr>
        <p:spPr/>
        <p:txBody>
          <a:bodyPr/>
          <a:lstStyle/>
          <a:p>
            <a:r>
              <a:rPr lang="en-US" dirty="0"/>
              <a:t>Cancer pickup</a:t>
            </a:r>
          </a:p>
        </p:txBody>
      </p:sp>
      <p:sp>
        <p:nvSpPr>
          <p:cNvPr id="3" name="Content Placeholder 2">
            <a:extLst>
              <a:ext uri="{FF2B5EF4-FFF2-40B4-BE49-F238E27FC236}">
                <a16:creationId xmlns="" xmlns:a16="http://schemas.microsoft.com/office/drawing/2014/main" id="{F503AFE0-4081-1B4A-A959-878BFCC851E9}"/>
              </a:ext>
            </a:extLst>
          </p:cNvPr>
          <p:cNvSpPr>
            <a:spLocks noGrp="1"/>
          </p:cNvSpPr>
          <p:nvPr>
            <p:ph idx="1"/>
          </p:nvPr>
        </p:nvSpPr>
        <p:spPr/>
        <p:txBody>
          <a:bodyPr>
            <a:normAutofit/>
          </a:bodyPr>
          <a:lstStyle/>
          <a:p>
            <a:r>
              <a:rPr lang="en-US" dirty="0" smtClean="0"/>
              <a:t>24% (6/25</a:t>
            </a:r>
            <a:r>
              <a:rPr lang="en-US" dirty="0"/>
              <a:t>) definite cancers</a:t>
            </a:r>
          </a:p>
          <a:p>
            <a:pPr lvl="1"/>
            <a:r>
              <a:rPr lang="en-US" dirty="0"/>
              <a:t>2 </a:t>
            </a:r>
            <a:r>
              <a:rPr lang="en-US" dirty="0" smtClean="0"/>
              <a:t>Lung</a:t>
            </a:r>
          </a:p>
          <a:p>
            <a:pPr lvl="1"/>
            <a:r>
              <a:rPr lang="en-US" dirty="0" smtClean="0"/>
              <a:t>2 Pancreas</a:t>
            </a:r>
          </a:p>
          <a:p>
            <a:pPr lvl="1"/>
            <a:r>
              <a:rPr lang="en-US" dirty="0" smtClean="0"/>
              <a:t>1 </a:t>
            </a:r>
            <a:r>
              <a:rPr lang="en-US" dirty="0"/>
              <a:t>Renal</a:t>
            </a:r>
          </a:p>
          <a:p>
            <a:pPr lvl="1"/>
            <a:r>
              <a:rPr lang="en-US" dirty="0"/>
              <a:t>1 Cervical</a:t>
            </a:r>
            <a:endParaRPr lang="en-US" b="1" dirty="0">
              <a:solidFill>
                <a:srgbClr val="FF0000"/>
              </a:solidFill>
            </a:endParaRPr>
          </a:p>
          <a:p>
            <a:pPr lvl="1"/>
            <a:endParaRPr lang="en-US" dirty="0"/>
          </a:p>
          <a:p>
            <a:pPr lvl="1"/>
            <a:endParaRPr lang="en-US" dirty="0"/>
          </a:p>
          <a:p>
            <a:r>
              <a:rPr lang="en-US" dirty="0"/>
              <a:t>5% (1/25) </a:t>
            </a:r>
            <a:r>
              <a:rPr lang="en-US" dirty="0" smtClean="0"/>
              <a:t>possible cancer</a:t>
            </a:r>
            <a:endParaRPr lang="en-US" dirty="0"/>
          </a:p>
          <a:p>
            <a:pPr lvl="1"/>
            <a:r>
              <a:rPr lang="en-US" dirty="0"/>
              <a:t>1 Lung</a:t>
            </a:r>
          </a:p>
          <a:p>
            <a:pPr lvl="1"/>
            <a:endParaRPr lang="en-US" dirty="0"/>
          </a:p>
        </p:txBody>
      </p:sp>
      <p:graphicFrame>
        <p:nvGraphicFramePr>
          <p:cNvPr id="4" name="Chart 3">
            <a:extLst>
              <a:ext uri="{FF2B5EF4-FFF2-40B4-BE49-F238E27FC236}">
                <a16:creationId xmlns="" xmlns:a16="http://schemas.microsoft.com/office/drawing/2014/main" id="{1C9826CA-BC2C-954E-AE01-41DEFA70FF30}"/>
              </a:ext>
            </a:extLst>
          </p:cNvPr>
          <p:cNvGraphicFramePr/>
          <p:nvPr>
            <p:extLst>
              <p:ext uri="{D42A27DB-BD31-4B8C-83A1-F6EECF244321}">
                <p14:modId xmlns="" xmlns:p14="http://schemas.microsoft.com/office/powerpoint/2010/main" val="1545170741"/>
              </p:ext>
            </p:extLst>
          </p:nvPr>
        </p:nvGraphicFramePr>
        <p:xfrm>
          <a:off x="6004896" y="2087217"/>
          <a:ext cx="3325372" cy="21380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 xmlns:a16="http://schemas.microsoft.com/office/drawing/2014/main" id="{40765DCD-DF40-E043-9772-900A4BAEAC63}"/>
              </a:ext>
            </a:extLst>
          </p:cNvPr>
          <p:cNvGraphicFramePr/>
          <p:nvPr>
            <p:extLst>
              <p:ext uri="{D42A27DB-BD31-4B8C-83A1-F6EECF244321}">
                <p14:modId xmlns="" xmlns:p14="http://schemas.microsoft.com/office/powerpoint/2010/main" val="1497251161"/>
              </p:ext>
            </p:extLst>
          </p:nvPr>
        </p:nvGraphicFramePr>
        <p:xfrm>
          <a:off x="6004895" y="4728014"/>
          <a:ext cx="3325373" cy="2216565"/>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p:cNvPicPr>
            <a:picLocks noChangeAspect="1" noChangeArrowheads="1"/>
          </p:cNvPicPr>
          <p:nvPr/>
        </p:nvPicPr>
        <p:blipFill rotWithShape="1">
          <a:blip r:embed="rId4">
            <a:extLst>
              <a:ext uri="{28A0092B-C50C-407E-A947-70E740481C1C}">
                <a14:useLocalDpi xmlns="" xmlns:a14="http://schemas.microsoft.com/office/drawing/2010/main" val="0"/>
              </a:ext>
            </a:extLst>
          </a:blip>
          <a:srcRect l="3748" t="25111" r="32918" b="17556"/>
          <a:stretch/>
        </p:blipFill>
        <p:spPr bwMode="auto">
          <a:xfrm>
            <a:off x="8972551" y="2336873"/>
            <a:ext cx="2943224" cy="199829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8" name="Straight Arrow Connector 7"/>
          <p:cNvCxnSpPr/>
          <p:nvPr/>
        </p:nvCxnSpPr>
        <p:spPr>
          <a:xfrm flipV="1">
            <a:off x="9330268" y="3710310"/>
            <a:ext cx="504825" cy="624857"/>
          </a:xfrm>
          <a:prstGeom prst="straightConnector1">
            <a:avLst/>
          </a:prstGeom>
          <a:ln w="28575">
            <a:solidFill>
              <a:srgbClr val="FF0000"/>
            </a:solidFill>
            <a:tailEnd type="arrow"/>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 xmlns:p14="http://schemas.microsoft.com/office/powerpoint/2010/main" val="170932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999B95-83F8-1143-8401-5DF3345E2600}"/>
              </a:ext>
            </a:extLst>
          </p:cNvPr>
          <p:cNvSpPr>
            <a:spLocks noGrp="1"/>
          </p:cNvSpPr>
          <p:nvPr>
            <p:ph type="title"/>
          </p:nvPr>
        </p:nvSpPr>
        <p:spPr/>
        <p:txBody>
          <a:bodyPr/>
          <a:lstStyle/>
          <a:p>
            <a:r>
              <a:rPr lang="en-US" dirty="0"/>
              <a:t>Other findings</a:t>
            </a:r>
          </a:p>
        </p:txBody>
      </p:sp>
      <p:sp>
        <p:nvSpPr>
          <p:cNvPr id="3" name="Content Placeholder 2">
            <a:extLst>
              <a:ext uri="{FF2B5EF4-FFF2-40B4-BE49-F238E27FC236}">
                <a16:creationId xmlns="" xmlns:a16="http://schemas.microsoft.com/office/drawing/2014/main" id="{8698C078-9AED-CD4F-B1D3-DBAC4D4F4F3E}"/>
              </a:ext>
            </a:extLst>
          </p:cNvPr>
          <p:cNvSpPr>
            <a:spLocks noGrp="1"/>
          </p:cNvSpPr>
          <p:nvPr>
            <p:ph idx="1"/>
          </p:nvPr>
        </p:nvSpPr>
        <p:spPr>
          <a:xfrm>
            <a:off x="680321" y="2065868"/>
            <a:ext cx="9613861" cy="4792132"/>
          </a:xfrm>
        </p:spPr>
        <p:txBody>
          <a:bodyPr>
            <a:normAutofit fontScale="92500" lnSpcReduction="10000"/>
          </a:bodyPr>
          <a:lstStyle/>
          <a:p>
            <a:r>
              <a:rPr lang="en-US" b="1" dirty="0"/>
              <a:t>Overall (14/28) 50%</a:t>
            </a:r>
          </a:p>
          <a:p>
            <a:r>
              <a:rPr lang="en-US" dirty="0"/>
              <a:t>1 Renal calculi </a:t>
            </a:r>
          </a:p>
          <a:p>
            <a:r>
              <a:rPr lang="en-US" dirty="0"/>
              <a:t>1 PE</a:t>
            </a:r>
          </a:p>
          <a:p>
            <a:r>
              <a:rPr lang="en-US" dirty="0"/>
              <a:t>2 Pneumonia</a:t>
            </a:r>
          </a:p>
          <a:p>
            <a:r>
              <a:rPr lang="en-US" dirty="0"/>
              <a:t>2 Hydronephrosis</a:t>
            </a:r>
          </a:p>
          <a:p>
            <a:r>
              <a:rPr lang="en-US" dirty="0"/>
              <a:t>1 Rib fractures</a:t>
            </a:r>
          </a:p>
          <a:p>
            <a:r>
              <a:rPr lang="en-US" dirty="0"/>
              <a:t>2 Vertebral fractures</a:t>
            </a:r>
          </a:p>
          <a:p>
            <a:r>
              <a:rPr lang="en-US" dirty="0"/>
              <a:t>1 Cirrhosis</a:t>
            </a:r>
          </a:p>
          <a:p>
            <a:r>
              <a:rPr lang="en-US" dirty="0"/>
              <a:t>1 Asbestos lung disease</a:t>
            </a:r>
          </a:p>
          <a:p>
            <a:r>
              <a:rPr lang="en-US" dirty="0"/>
              <a:t>1 Pancreatic cysts</a:t>
            </a:r>
          </a:p>
          <a:p>
            <a:r>
              <a:rPr lang="en-US" dirty="0"/>
              <a:t>1 Pulmonary nodule</a:t>
            </a:r>
          </a:p>
          <a:p>
            <a:r>
              <a:rPr lang="en-US" dirty="0"/>
              <a:t>1 Lung scarring</a:t>
            </a:r>
          </a:p>
          <a:p>
            <a:endParaRPr lang="en-US" dirty="0"/>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52963" y="2209800"/>
            <a:ext cx="4086225" cy="28003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8" name="Straight Arrow Connector 7"/>
          <p:cNvCxnSpPr/>
          <p:nvPr/>
        </p:nvCxnSpPr>
        <p:spPr>
          <a:xfrm flipH="1">
            <a:off x="7515225" y="2638425"/>
            <a:ext cx="514351" cy="438150"/>
          </a:xfrm>
          <a:prstGeom prst="straightConnector1">
            <a:avLst/>
          </a:prstGeom>
          <a:ln w="28575">
            <a:solidFill>
              <a:srgbClr val="FF0000"/>
            </a:solidFill>
            <a:tailEnd type="arrow"/>
          </a:ln>
        </p:spPr>
        <p:style>
          <a:lnRef idx="1">
            <a:schemeClr val="accent4"/>
          </a:lnRef>
          <a:fillRef idx="0">
            <a:schemeClr val="accent4"/>
          </a:fillRef>
          <a:effectRef idx="0">
            <a:schemeClr val="accent4"/>
          </a:effectRef>
          <a:fontRef idx="minor">
            <a:schemeClr val="tx1"/>
          </a:fontRef>
        </p:style>
      </p:cxnSp>
      <p:pic>
        <p:nvPicPr>
          <p:cNvPr id="3075"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9620250" y="2209800"/>
            <a:ext cx="1676400" cy="46291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12" name="Straight Arrow Connector 11"/>
          <p:cNvCxnSpPr/>
          <p:nvPr/>
        </p:nvCxnSpPr>
        <p:spPr>
          <a:xfrm flipH="1">
            <a:off x="10772775" y="4695825"/>
            <a:ext cx="819149" cy="0"/>
          </a:xfrm>
          <a:prstGeom prst="straightConnector1">
            <a:avLst/>
          </a:prstGeom>
          <a:ln w="28575">
            <a:solidFill>
              <a:srgbClr val="FF0000"/>
            </a:solidFill>
            <a:tailEnd type="arrow"/>
          </a:ln>
        </p:spPr>
        <p:style>
          <a:lnRef idx="1">
            <a:schemeClr val="accent4"/>
          </a:lnRef>
          <a:fillRef idx="0">
            <a:schemeClr val="accent4"/>
          </a:fillRef>
          <a:effectRef idx="0">
            <a:schemeClr val="accent4"/>
          </a:effectRef>
          <a:fontRef idx="minor">
            <a:schemeClr val="tx1"/>
          </a:fontRef>
        </p:style>
      </p:cxnSp>
      <p:cxnSp>
        <p:nvCxnSpPr>
          <p:cNvPr id="14" name="Straight Arrow Connector 13"/>
          <p:cNvCxnSpPr/>
          <p:nvPr/>
        </p:nvCxnSpPr>
        <p:spPr>
          <a:xfrm flipH="1">
            <a:off x="10925175" y="6105525"/>
            <a:ext cx="819149" cy="0"/>
          </a:xfrm>
          <a:prstGeom prst="straightConnector1">
            <a:avLst/>
          </a:prstGeom>
          <a:ln w="28575">
            <a:solidFill>
              <a:srgbClr val="FF0000"/>
            </a:solidFill>
            <a:tailEnd type="arrow"/>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 xmlns:p14="http://schemas.microsoft.com/office/powerpoint/2010/main" val="51390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A59C76-F8C6-6449-BC6B-7A16D5A72FA5}"/>
              </a:ext>
            </a:extLst>
          </p:cNvPr>
          <p:cNvSpPr>
            <a:spLocks noGrp="1"/>
          </p:cNvSpPr>
          <p:nvPr>
            <p:ph type="title"/>
          </p:nvPr>
        </p:nvSpPr>
        <p:spPr/>
        <p:txBody>
          <a:bodyPr/>
          <a:lstStyle/>
          <a:p>
            <a:r>
              <a:rPr lang="en-US" dirty="0"/>
              <a:t>Referral to secondary care	</a:t>
            </a:r>
          </a:p>
        </p:txBody>
      </p:sp>
      <p:sp>
        <p:nvSpPr>
          <p:cNvPr id="3" name="Content Placeholder 2">
            <a:extLst>
              <a:ext uri="{FF2B5EF4-FFF2-40B4-BE49-F238E27FC236}">
                <a16:creationId xmlns="" xmlns:a16="http://schemas.microsoft.com/office/drawing/2014/main" id="{AB5AAFDF-DE89-A046-8382-F22C7E4207A6}"/>
              </a:ext>
            </a:extLst>
          </p:cNvPr>
          <p:cNvSpPr>
            <a:spLocks noGrp="1"/>
          </p:cNvSpPr>
          <p:nvPr>
            <p:ph idx="1"/>
          </p:nvPr>
        </p:nvSpPr>
        <p:spPr/>
        <p:txBody>
          <a:bodyPr/>
          <a:lstStyle/>
          <a:p>
            <a:r>
              <a:rPr lang="en-US" dirty="0"/>
              <a:t>20% (5/25) of patients scanned did not then require a secondary care referral</a:t>
            </a:r>
          </a:p>
        </p:txBody>
      </p:sp>
      <p:graphicFrame>
        <p:nvGraphicFramePr>
          <p:cNvPr id="4" name="Chart 3">
            <a:extLst>
              <a:ext uri="{FF2B5EF4-FFF2-40B4-BE49-F238E27FC236}">
                <a16:creationId xmlns="" xmlns:a16="http://schemas.microsoft.com/office/drawing/2014/main" id="{77A0D6C0-E5AF-9B42-83BB-466F389E74D2}"/>
              </a:ext>
            </a:extLst>
          </p:cNvPr>
          <p:cNvGraphicFramePr/>
          <p:nvPr>
            <p:extLst>
              <p:ext uri="{D42A27DB-BD31-4B8C-83A1-F6EECF244321}">
                <p14:modId xmlns="" xmlns:p14="http://schemas.microsoft.com/office/powerpoint/2010/main" val="3485245221"/>
              </p:ext>
            </p:extLst>
          </p:nvPr>
        </p:nvGraphicFramePr>
        <p:xfrm>
          <a:off x="2114550" y="3086100"/>
          <a:ext cx="6233583" cy="3771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32168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A1A425-571E-6C4A-837F-1F81E77B7181}"/>
              </a:ext>
            </a:extLst>
          </p:cNvPr>
          <p:cNvSpPr>
            <a:spLocks noGrp="1"/>
          </p:cNvSpPr>
          <p:nvPr>
            <p:ph type="title" idx="4294967295"/>
          </p:nvPr>
        </p:nvSpPr>
        <p:spPr>
          <a:xfrm>
            <a:off x="0" y="752475"/>
            <a:ext cx="9613900" cy="1081088"/>
          </a:xfrm>
        </p:spPr>
        <p:txBody>
          <a:bodyPr/>
          <a:lstStyle/>
          <a:p>
            <a:r>
              <a:rPr lang="en-US" dirty="0"/>
              <a:t>Further tests</a:t>
            </a:r>
          </a:p>
        </p:txBody>
      </p:sp>
      <p:graphicFrame>
        <p:nvGraphicFramePr>
          <p:cNvPr id="4" name="Diagram 3"/>
          <p:cNvGraphicFramePr/>
          <p:nvPr>
            <p:extLst>
              <p:ext uri="{D42A27DB-BD31-4B8C-83A1-F6EECF244321}">
                <p14:modId xmlns="" xmlns:p14="http://schemas.microsoft.com/office/powerpoint/2010/main" val="1417573080"/>
              </p:ext>
            </p:extLst>
          </p:nvPr>
        </p:nvGraphicFramePr>
        <p:xfrm>
          <a:off x="2448232" y="353961"/>
          <a:ext cx="8848930" cy="6239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724868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lstStyle/>
          <a:p>
            <a:r>
              <a:rPr lang="en-GB" dirty="0"/>
              <a:t>Appropriate referrals</a:t>
            </a:r>
          </a:p>
          <a:p>
            <a:r>
              <a:rPr lang="en-GB" dirty="0"/>
              <a:t>Significant detection rate of cancers</a:t>
            </a:r>
          </a:p>
          <a:p>
            <a:r>
              <a:rPr lang="en-GB" dirty="0"/>
              <a:t>Significant reduction in referral to secondary care</a:t>
            </a:r>
          </a:p>
          <a:p>
            <a:r>
              <a:rPr lang="en-GB" dirty="0"/>
              <a:t>Significant relevant non cancer findings</a:t>
            </a:r>
          </a:p>
          <a:p>
            <a:r>
              <a:rPr lang="en-GB" dirty="0"/>
              <a:t>Education on using appropriate pathways</a:t>
            </a:r>
          </a:p>
          <a:p>
            <a:r>
              <a:rPr lang="en-GB" dirty="0"/>
              <a:t>Potential to significantly streamline the cancer pathway</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48F46554E9154D95C9FC87D8DD7E7B" ma:contentTypeVersion="4" ma:contentTypeDescription="Create a new document." ma:contentTypeScope="" ma:versionID="73c1827ed6540e414fb44b841a458d0b">
  <xsd:schema xmlns:xsd="http://www.w3.org/2001/XMLSchema" xmlns:xs="http://www.w3.org/2001/XMLSchema" xmlns:p="http://schemas.microsoft.com/office/2006/metadata/properties" xmlns:ns2="a43b9375-cd3f-4acc-bf75-e17992753bf6" xmlns:ns3="0460730d-93ea-4167-9ad8-bd22ead93160" xmlns:ns4="http://schemas.microsoft.com/sharepoint/v4" targetNamespace="http://schemas.microsoft.com/office/2006/metadata/properties" ma:root="true" ma:fieldsID="56c5fccede52bcaf2ea642999f322fb5" ns2:_="" ns3:_="" ns4:_="">
    <xsd:import namespace="a43b9375-cd3f-4acc-bf75-e17992753bf6"/>
    <xsd:import namespace="0460730d-93ea-4167-9ad8-bd22ead93160"/>
    <xsd:import namespace="http://schemas.microsoft.com/sharepoint/v4"/>
    <xsd:element name="properties">
      <xsd:complexType>
        <xsd:sequence>
          <xsd:element name="documentManagement">
            <xsd:complexType>
              <xsd:all>
                <xsd:element ref="ns2:j186c6f657b54196b95723b6d8f4ec71" minOccurs="0"/>
                <xsd:element ref="ns3:TaxCatchAll"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3b9375-cd3f-4acc-bf75-e17992753bf6" elementFormDefault="qualified">
    <xsd:import namespace="http://schemas.microsoft.com/office/2006/documentManagement/types"/>
    <xsd:import namespace="http://schemas.microsoft.com/office/infopath/2007/PartnerControls"/>
    <xsd:element name="j186c6f657b54196b95723b6d8f4ec71" ma:index="9" ma:taxonomy="true" ma:internalName="j186c6f657b54196b95723b6d8f4ec71" ma:taxonomyFieldName="Related_x0020_Conditions" ma:displayName="Related Conditions" ma:default="" ma:fieldId="{3186c6f6-57b5-4196-b957-23b6d8f4ec71}" ma:taxonomyMulti="true" ma:sspId="a5f712bd-a0dc-444e-b880-d764e81d4b07" ma:termSetId="873f25ed-462d-42ef-8b1e-ae17912f5278"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460730d-93ea-4167-9ad8-bd22ead9316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e8855869-b78e-4453-a408-027eff7b0859}" ma:internalName="TaxCatchAll" ma:showField="CatchAllData" ma:web="0460730d-93ea-4167-9ad8-bd22ead931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460730d-93ea-4167-9ad8-bd22ead93160">
      <Value>230</Value>
    </TaxCatchAll>
    <IconOverlay xmlns="http://schemas.microsoft.com/sharepoint/v4" xsi:nil="true"/>
    <j186c6f657b54196b95723b6d8f4ec71 xmlns="a43b9375-cd3f-4acc-bf75-e17992753bf6">
      <Terms xmlns="http://schemas.microsoft.com/office/infopath/2007/PartnerControls">
        <TermInfo xmlns="http://schemas.microsoft.com/office/infopath/2007/PartnerControls">
          <TermName xmlns="http://schemas.microsoft.com/office/infopath/2007/PartnerControls">GP Access to CT for Suspected Cancer (No Clinically Obvious Primary)</TermName>
          <TermId xmlns="http://schemas.microsoft.com/office/infopath/2007/PartnerControls">780e4d2f-b243-4e77-8696-4796480cd3bc</TermId>
        </TermInfo>
      </Terms>
    </j186c6f657b54196b95723b6d8f4ec71>
  </documentManagement>
</p:properties>
</file>

<file path=customXml/itemProps1.xml><?xml version="1.0" encoding="utf-8"?>
<ds:datastoreItem xmlns:ds="http://schemas.openxmlformats.org/officeDocument/2006/customXml" ds:itemID="{4E0DA446-1290-494D-A24D-A245C908A5C9}"/>
</file>

<file path=customXml/itemProps2.xml><?xml version="1.0" encoding="utf-8"?>
<ds:datastoreItem xmlns:ds="http://schemas.openxmlformats.org/officeDocument/2006/customXml" ds:itemID="{1D0BC39F-2241-4463-AB41-3EC629C9B716}"/>
</file>

<file path=customXml/itemProps3.xml><?xml version="1.0" encoding="utf-8"?>
<ds:datastoreItem xmlns:ds="http://schemas.openxmlformats.org/officeDocument/2006/customXml" ds:itemID="{7DEEA6AB-7B09-4BBA-B867-90917C672EBA}"/>
</file>

<file path=docProps/app.xml><?xml version="1.0" encoding="utf-8"?>
<Properties xmlns="http://schemas.openxmlformats.org/officeDocument/2006/extended-properties" xmlns:vt="http://schemas.openxmlformats.org/officeDocument/2006/docPropsVTypes">
  <Template>{A04C00E7-9699-504E-84A7-9151B1A9919D}tf10001057</Template>
  <TotalTime>430</TotalTime>
  <Words>570</Words>
  <Application>Microsoft Office PowerPoint</Application>
  <PresentationFormat>Custom</PresentationFormat>
  <Paragraphs>79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Berlin</vt:lpstr>
      <vt:lpstr>GP access to body CT for suspected malignancy</vt:lpstr>
      <vt:lpstr>Referrals</vt:lpstr>
      <vt:lpstr>Referral to Scan</vt:lpstr>
      <vt:lpstr>Patients</vt:lpstr>
      <vt:lpstr>Cancer pickup</vt:lpstr>
      <vt:lpstr>Other findings</vt:lpstr>
      <vt:lpstr>Referral to secondary care </vt:lpstr>
      <vt:lpstr>Further tests</vt:lpstr>
      <vt:lpstr>Summary</vt:lpstr>
      <vt:lpstr>FAQs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 access to CT body</dc:title>
  <dc:creator>BEVERSTOCK Sarah</dc:creator>
  <cp:lastModifiedBy>Stephen Glancy</cp:lastModifiedBy>
  <cp:revision>37</cp:revision>
  <dcterms:created xsi:type="dcterms:W3CDTF">2018-08-02T18:34:59Z</dcterms:created>
  <dcterms:modified xsi:type="dcterms:W3CDTF">2019-06-24T14:26:58Z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0x0101001848F46554E9154D95C9FC87D8DD7E7B</vt:lpwstr>
  </property>
  <property fmtid="{D5CDD505-2E9C-101B-9397-08002B2CF9AE}" pid="3" name="Related Conditions">
    <vt:lpwstr>230;#GP Access to CT for Suspected Cancer (No Clinically Obvious Primary)|780e4d2f-b243-4e77-8696-4796480cd3bc</vt:lpwstr>
  </property>
</Properties>
</file>